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423" r:id="rId3"/>
    <p:sldId id="422" r:id="rId4"/>
    <p:sldId id="425" r:id="rId5"/>
    <p:sldId id="313" r:id="rId6"/>
    <p:sldId id="409" r:id="rId7"/>
    <p:sldId id="315" r:id="rId8"/>
    <p:sldId id="298" r:id="rId9"/>
    <p:sldId id="427" r:id="rId10"/>
    <p:sldId id="424" r:id="rId11"/>
    <p:sldId id="426" r:id="rId12"/>
    <p:sldId id="406" r:id="rId13"/>
    <p:sldId id="410" r:id="rId14"/>
    <p:sldId id="407" r:id="rId15"/>
    <p:sldId id="428" r:id="rId16"/>
    <p:sldId id="411" r:id="rId17"/>
    <p:sldId id="429" r:id="rId18"/>
    <p:sldId id="431" r:id="rId19"/>
    <p:sldId id="434" r:id="rId20"/>
    <p:sldId id="432" r:id="rId21"/>
    <p:sldId id="413" r:id="rId22"/>
    <p:sldId id="435" r:id="rId23"/>
    <p:sldId id="436" r:id="rId24"/>
    <p:sldId id="437" r:id="rId25"/>
    <p:sldId id="454" r:id="rId26"/>
    <p:sldId id="456" r:id="rId27"/>
    <p:sldId id="455" r:id="rId28"/>
    <p:sldId id="457" r:id="rId29"/>
    <p:sldId id="458" r:id="rId30"/>
    <p:sldId id="433" r:id="rId31"/>
    <p:sldId id="415" r:id="rId32"/>
    <p:sldId id="439" r:id="rId33"/>
    <p:sldId id="438" r:id="rId34"/>
    <p:sldId id="417" r:id="rId35"/>
    <p:sldId id="440" r:id="rId36"/>
    <p:sldId id="441" r:id="rId37"/>
    <p:sldId id="442" r:id="rId38"/>
    <p:sldId id="444" r:id="rId39"/>
    <p:sldId id="445" r:id="rId40"/>
    <p:sldId id="446" r:id="rId41"/>
    <p:sldId id="416" r:id="rId42"/>
    <p:sldId id="419" r:id="rId43"/>
    <p:sldId id="447" r:id="rId44"/>
    <p:sldId id="448" r:id="rId45"/>
    <p:sldId id="450" r:id="rId46"/>
    <p:sldId id="420" r:id="rId47"/>
    <p:sldId id="421" r:id="rId48"/>
    <p:sldId id="449" r:id="rId49"/>
    <p:sldId id="451" r:id="rId50"/>
    <p:sldId id="453" r:id="rId51"/>
    <p:sldId id="403" r:id="rId52"/>
    <p:sldId id="404" r:id="rId53"/>
    <p:sldId id="405" r:id="rId54"/>
    <p:sldId id="284" r:id="rId55"/>
    <p:sldId id="452" r:id="rId5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3" autoAdjust="0"/>
    <p:restoredTop sz="94660"/>
  </p:normalViewPr>
  <p:slideViewPr>
    <p:cSldViewPr>
      <p:cViewPr varScale="1">
        <p:scale>
          <a:sx n="65" d="100"/>
          <a:sy n="65" d="100"/>
        </p:scale>
        <p:origin x="-142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71A4F6-6238-4EB3-A267-694A6DF7AE58}" type="datetimeFigureOut">
              <a:rPr lang="es-CR" smtClean="0"/>
              <a:t>21/6/2019</a:t>
            </a:fld>
            <a:endParaRPr lang="es-C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08C849-1AA8-4E24-88D7-6CB8082F6659}" type="slidenum">
              <a:rPr lang="es-CR" smtClean="0"/>
              <a:t>‹Nº›</a:t>
            </a:fld>
            <a:endParaRPr lang="es-CR"/>
          </a:p>
        </p:txBody>
      </p:sp>
    </p:spTree>
    <p:extLst>
      <p:ext uri="{BB962C8B-B14F-4D97-AF65-F5344CB8AC3E}">
        <p14:creationId xmlns:p14="http://schemas.microsoft.com/office/powerpoint/2010/main" val="3289357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R" dirty="0"/>
          </a:p>
        </p:txBody>
      </p:sp>
      <p:sp>
        <p:nvSpPr>
          <p:cNvPr id="4" name="3 Marcador de número de diapositiva"/>
          <p:cNvSpPr>
            <a:spLocks noGrp="1"/>
          </p:cNvSpPr>
          <p:nvPr>
            <p:ph type="sldNum" sz="quarter" idx="10"/>
          </p:nvPr>
        </p:nvSpPr>
        <p:spPr/>
        <p:txBody>
          <a:bodyPr/>
          <a:lstStyle/>
          <a:p>
            <a:fld id="{E308C849-1AA8-4E24-88D7-6CB8082F6659}" type="slidenum">
              <a:rPr lang="es-CR" smtClean="0"/>
              <a:t>23</a:t>
            </a:fld>
            <a:endParaRPr lang="es-CR"/>
          </a:p>
        </p:txBody>
      </p:sp>
    </p:spTree>
    <p:extLst>
      <p:ext uri="{BB962C8B-B14F-4D97-AF65-F5344CB8AC3E}">
        <p14:creationId xmlns:p14="http://schemas.microsoft.com/office/powerpoint/2010/main" val="243230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21/06/2019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21/06/2019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21/06/2019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21/06/2019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21/06/2019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t>21/06/2019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t>21/06/2019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t>21/06/2019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21/06/2019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21/06/2019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21/06/2019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21/06/2019</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raw.githubusercontent.com/jboscomendoza/rpubs/master/sentimientos_afinn/lexico_afinn.en.es.csv"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es.wikipedia.org/wiki/World_Wide_Web"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s://aukera.es/blog/web-scraping/" TargetMode="Externa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rpubs.com/vermaph/395036" TargetMode="External"/><Relationship Id="rId13" Type="http://schemas.openxmlformats.org/officeDocument/2006/relationships/hyperlink" Target="http://www.rpubs.com/swapnilkura/ClusterAnalysis" TargetMode="External"/><Relationship Id="rId18" Type="http://schemas.openxmlformats.org/officeDocument/2006/relationships/hyperlink" Target="http://girke.bioinformatics.ucr.edu/GEN242/pages/mydoc/Rclustering.html" TargetMode="External"/><Relationship Id="rId3" Type="http://schemas.openxmlformats.org/officeDocument/2006/relationships/hyperlink" Target="https://rpubs.com/rdelgado/399475" TargetMode="External"/><Relationship Id="rId7" Type="http://schemas.openxmlformats.org/officeDocument/2006/relationships/hyperlink" Target="https://www.kaggle.com/hendraherviawan/customer-segmentation-using-rfm-analysis-r" TargetMode="External"/><Relationship Id="rId12" Type="http://schemas.openxmlformats.org/officeDocument/2006/relationships/hyperlink" Target="https://analyzecore.com/2015/02/16/customer-segmentation-lifecycle-grids-with-r/" TargetMode="External"/><Relationship Id="rId17" Type="http://schemas.openxmlformats.org/officeDocument/2006/relationships/hyperlink" Target="http://www.sthda.com/english/wiki/print.php?id=234" TargetMode="External"/><Relationship Id="rId2" Type="http://schemas.openxmlformats.org/officeDocument/2006/relationships/hyperlink" Target="https://rpubs.com/Joaquin_AR/310338" TargetMode="External"/><Relationship Id="rId16" Type="http://schemas.openxmlformats.org/officeDocument/2006/relationships/hyperlink" Target="https://rpubs.com/shirokaner/320218" TargetMode="External"/><Relationship Id="rId1" Type="http://schemas.openxmlformats.org/officeDocument/2006/relationships/slideLayout" Target="../slideLayouts/slideLayout2.xml"/><Relationship Id="rId6" Type="http://schemas.openxmlformats.org/officeDocument/2006/relationships/hyperlink" Target="https://uc-r.github.io/kmeans_clustering" TargetMode="External"/><Relationship Id="rId11" Type="http://schemas.openxmlformats.org/officeDocument/2006/relationships/hyperlink" Target="https://towardsdatascience.com/how-to-cluster-your-customer-data-with-r-code-examples-6c7e4aa6c5b1" TargetMode="External"/><Relationship Id="rId5" Type="http://schemas.openxmlformats.org/officeDocument/2006/relationships/hyperlink" Target="https://www.datanovia.com/en/blog/types-of-clustering-methods-overview-and-quick-start-r-code/" TargetMode="External"/><Relationship Id="rId15" Type="http://schemas.openxmlformats.org/officeDocument/2006/relationships/hyperlink" Target="https://rpubs.com/Damilolah/clustering" TargetMode="External"/><Relationship Id="rId10" Type="http://schemas.openxmlformats.org/officeDocument/2006/relationships/hyperlink" Target="https://inseaddataanalytics.github.io/INSEADAnalytics/CourseSessions/Sessions45/ClusterAnalysisReading.html" TargetMode="External"/><Relationship Id="rId4" Type="http://schemas.openxmlformats.org/officeDocument/2006/relationships/hyperlink" Target="http://www.estadistica.net/Master-Econometria/Analisis_Cluster.pdf" TargetMode="External"/><Relationship Id="rId9" Type="http://schemas.openxmlformats.org/officeDocument/2006/relationships/hyperlink" Target="https://www.r-bloggers.com/customer-segmentation-part-1-k-means-clustering/" TargetMode="External"/><Relationship Id="rId14" Type="http://schemas.openxmlformats.org/officeDocument/2006/relationships/hyperlink" Target="https://rpubs.com/williamsurles/310847"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datacamp.com/community/tutorials/r-web-scraping-rves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35496" y="44624"/>
            <a:ext cx="8999984" cy="821953"/>
          </a:xfrm>
        </p:spPr>
        <p:txBody>
          <a:bodyPr/>
          <a:lstStyle/>
          <a:p>
            <a:r>
              <a:rPr lang="es-CR" dirty="0" smtClean="0"/>
              <a:t>Minería de texto </a:t>
            </a:r>
            <a:endParaRPr lang="es-CR" dirty="0"/>
          </a:p>
        </p:txBody>
      </p:sp>
      <p:sp>
        <p:nvSpPr>
          <p:cNvPr id="3" name="2 Subtítulo"/>
          <p:cNvSpPr>
            <a:spLocks noGrp="1"/>
          </p:cNvSpPr>
          <p:nvPr>
            <p:ph type="subTitle" idx="1"/>
          </p:nvPr>
        </p:nvSpPr>
        <p:spPr>
          <a:xfrm>
            <a:off x="2707704" y="6043736"/>
            <a:ext cx="6400800" cy="769640"/>
          </a:xfrm>
        </p:spPr>
        <p:txBody>
          <a:bodyPr/>
          <a:lstStyle/>
          <a:p>
            <a:pPr algn="r"/>
            <a:r>
              <a:rPr lang="es-CR" dirty="0" smtClean="0"/>
              <a:t>Oscar Centeno Mora</a:t>
            </a:r>
            <a:endParaRPr lang="es-CR" dirty="0"/>
          </a:p>
        </p:txBody>
      </p:sp>
      <p:pic>
        <p:nvPicPr>
          <p:cNvPr id="50178" name="Picture 2" descr="Resultado de imagen para text mi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0132" y="2996952"/>
            <a:ext cx="2880320" cy="2880321"/>
          </a:xfrm>
          <a:prstGeom prst="rect">
            <a:avLst/>
          </a:prstGeom>
          <a:noFill/>
          <a:extLst>
            <a:ext uri="{909E8E84-426E-40DD-AFC4-6F175D3DCCD1}">
              <a14:hiddenFill xmlns:a14="http://schemas.microsoft.com/office/drawing/2010/main">
                <a:solidFill>
                  <a:srgbClr val="FFFFFF"/>
                </a:solidFill>
              </a14:hiddenFill>
            </a:ext>
          </a:extLst>
        </p:spPr>
      </p:pic>
      <p:pic>
        <p:nvPicPr>
          <p:cNvPr id="50180" name="Picture 4" descr="Resultado de imagen para word 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980728"/>
            <a:ext cx="3384376" cy="2171503"/>
          </a:xfrm>
          <a:prstGeom prst="rect">
            <a:avLst/>
          </a:prstGeom>
          <a:noFill/>
          <a:extLst>
            <a:ext uri="{909E8E84-426E-40DD-AFC4-6F175D3DCCD1}">
              <a14:hiddenFill xmlns:a14="http://schemas.microsoft.com/office/drawing/2010/main">
                <a:solidFill>
                  <a:srgbClr val="FFFFFF"/>
                </a:solidFill>
              </a14:hiddenFill>
            </a:ext>
          </a:extLst>
        </p:spPr>
      </p:pic>
      <p:pic>
        <p:nvPicPr>
          <p:cNvPr id="50182" name="Picture 6" descr="Resultado de imagen para text mining sentiment analysis"/>
          <p:cNvPicPr>
            <a:picLocks noChangeAspect="1" noChangeArrowheads="1"/>
          </p:cNvPicPr>
          <p:nvPr/>
        </p:nvPicPr>
        <p:blipFill rotWithShape="1">
          <a:blip r:embed="rId4">
            <a:extLst>
              <a:ext uri="{28A0092B-C50C-407E-A947-70E740481C1C}">
                <a14:useLocalDpi xmlns:a14="http://schemas.microsoft.com/office/drawing/2010/main" val="0"/>
              </a:ext>
            </a:extLst>
          </a:blip>
          <a:srcRect r="21050"/>
          <a:stretch/>
        </p:blipFill>
        <p:spPr bwMode="auto">
          <a:xfrm>
            <a:off x="105521" y="836712"/>
            <a:ext cx="5114551" cy="5904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754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CR"/>
          </a:p>
        </p:txBody>
      </p:sp>
      <p:pic>
        <p:nvPicPr>
          <p:cNvPr id="3074" name="Picture 2" descr="Resultado de imagen para mineria de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764704"/>
            <a:ext cx="8640960" cy="5904656"/>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spTree>
    <p:extLst>
      <p:ext uri="{BB962C8B-B14F-4D97-AF65-F5344CB8AC3E}">
        <p14:creationId xmlns:p14="http://schemas.microsoft.com/office/powerpoint/2010/main" val="700570075"/>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CR"/>
          </a:p>
        </p:txBody>
      </p:sp>
      <p:pic>
        <p:nvPicPr>
          <p:cNvPr id="6146" name="Picture 2" descr="Resultado de imagen para mineria de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3" y="1052736"/>
            <a:ext cx="9086131" cy="5760640"/>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spTree>
    <p:extLst>
      <p:ext uri="{BB962C8B-B14F-4D97-AF65-F5344CB8AC3E}">
        <p14:creationId xmlns:p14="http://schemas.microsoft.com/office/powerpoint/2010/main" val="391943723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980728"/>
            <a:ext cx="6912768" cy="5688632"/>
          </a:xfrm>
        </p:spPr>
        <p:txBody>
          <a:bodyPr>
            <a:normAutofit/>
          </a:bodyPr>
          <a:lstStyle/>
          <a:p>
            <a:pPr algn="just"/>
            <a:r>
              <a:rPr lang="es-CR" sz="2400" dirty="0"/>
              <a:t>El análisis de texto implica la recuperación de información, el análisis léxico para estudiar las distribuciones de frecuencia de palabras, el reconocimiento de patrones, el etiquetado / anotación, la extracción de información, las técnicas de extracción de datos, incluido el análisis de enlaces y asociaciones, la visualización y el análisis predictivo</a:t>
            </a:r>
            <a:r>
              <a:rPr lang="es-CR" sz="2400" dirty="0" smtClean="0"/>
              <a:t>.</a:t>
            </a:r>
          </a:p>
          <a:p>
            <a:pPr algn="just"/>
            <a:endParaRPr lang="es-CR" sz="2400" dirty="0" smtClean="0"/>
          </a:p>
          <a:p>
            <a:pPr algn="just"/>
            <a:r>
              <a:rPr lang="es-CR" sz="2400" dirty="0" smtClean="0"/>
              <a:t>El </a:t>
            </a:r>
            <a:r>
              <a:rPr lang="es-CR" sz="2400" dirty="0"/>
              <a:t>objetivo general es, esencialmente, convertir el texto en datos para el análisis, a través de la aplicación del procesamiento del lenguaje natural (PNL) y los métodos analíticos.</a:t>
            </a:r>
          </a:p>
        </p:txBody>
      </p:sp>
      <p:sp>
        <p:nvSpPr>
          <p:cNvPr id="4"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pic>
        <p:nvPicPr>
          <p:cNvPr id="8194" name="Picture 2" descr="Resultado de imagen para text analysi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6296" y="1268760"/>
            <a:ext cx="1800200" cy="187220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para text analys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8284" y="4293096"/>
            <a:ext cx="2016224" cy="151216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61050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Fuentes de datos</a:t>
            </a:r>
            <a:endParaRPr lang="es-CR" dirty="0"/>
          </a:p>
        </p:txBody>
      </p:sp>
    </p:spTree>
    <p:extLst>
      <p:ext uri="{BB962C8B-B14F-4D97-AF65-F5344CB8AC3E}">
        <p14:creationId xmlns:p14="http://schemas.microsoft.com/office/powerpoint/2010/main" val="83938578"/>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926976"/>
          </a:xfrm>
        </p:spPr>
        <p:txBody>
          <a:bodyPr/>
          <a:lstStyle/>
          <a:p>
            <a:r>
              <a:rPr lang="es-CR" dirty="0" smtClean="0"/>
              <a:t>Fuentes de los datos</a:t>
            </a:r>
            <a:endParaRPr lang="es-CR" dirty="0"/>
          </a:p>
        </p:txBody>
      </p:sp>
      <p:sp>
        <p:nvSpPr>
          <p:cNvPr id="3" name="2 Marcador de contenido"/>
          <p:cNvSpPr>
            <a:spLocks noGrp="1"/>
          </p:cNvSpPr>
          <p:nvPr>
            <p:ph idx="1"/>
          </p:nvPr>
        </p:nvSpPr>
        <p:spPr>
          <a:xfrm>
            <a:off x="179512" y="1268760"/>
            <a:ext cx="8784976" cy="792088"/>
          </a:xfrm>
        </p:spPr>
        <p:txBody>
          <a:bodyPr/>
          <a:lstStyle/>
          <a:p>
            <a:pPr marL="0" indent="0" algn="ctr">
              <a:buNone/>
            </a:pPr>
            <a:r>
              <a:rPr lang="es-CR" dirty="0" smtClean="0"/>
              <a:t>¿De dónde podemos obtener los datos?</a:t>
            </a:r>
            <a:endParaRPr lang="es-CR" dirty="0"/>
          </a:p>
        </p:txBody>
      </p:sp>
      <p:pic>
        <p:nvPicPr>
          <p:cNvPr id="9218"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132856"/>
            <a:ext cx="8784976" cy="457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15498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1124744"/>
            <a:ext cx="7344816" cy="5616624"/>
          </a:xfrm>
        </p:spPr>
        <p:txBody>
          <a:bodyPr>
            <a:normAutofit/>
          </a:bodyPr>
          <a:lstStyle/>
          <a:p>
            <a:pPr marL="0" indent="0" algn="just">
              <a:buNone/>
            </a:pPr>
            <a:r>
              <a:rPr lang="es-CR" sz="2400" dirty="0" smtClean="0"/>
              <a:t>En la extracción de datos para llevar a cabo el análisis de texto, podemos obtenerlo a partir de:</a:t>
            </a:r>
          </a:p>
          <a:p>
            <a:pPr algn="just"/>
            <a:endParaRPr lang="es-CR" sz="2400" dirty="0" smtClean="0"/>
          </a:p>
          <a:p>
            <a:pPr marL="0" indent="0" algn="just">
              <a:buNone/>
            </a:pPr>
            <a:r>
              <a:rPr lang="es-CR" sz="2400" dirty="0" smtClean="0"/>
              <a:t>-Periódicos</a:t>
            </a:r>
          </a:p>
          <a:p>
            <a:pPr marL="0" indent="0" algn="just">
              <a:buNone/>
            </a:pPr>
            <a:r>
              <a:rPr lang="es-CR" sz="2400" dirty="0" smtClean="0"/>
              <a:t>-Libros</a:t>
            </a:r>
          </a:p>
          <a:p>
            <a:pPr marL="0" indent="0" algn="just">
              <a:buNone/>
            </a:pPr>
            <a:r>
              <a:rPr lang="es-CR" sz="2400" dirty="0" smtClean="0"/>
              <a:t>-Informes</a:t>
            </a:r>
          </a:p>
          <a:p>
            <a:pPr marL="0" indent="0" algn="just">
              <a:buNone/>
            </a:pPr>
            <a:r>
              <a:rPr lang="es-CR" sz="2400" dirty="0" smtClean="0"/>
              <a:t>-Cartas</a:t>
            </a:r>
          </a:p>
          <a:p>
            <a:pPr marL="0" indent="0" algn="just">
              <a:buNone/>
            </a:pPr>
            <a:r>
              <a:rPr lang="es-CR" sz="2400" dirty="0" smtClean="0"/>
              <a:t>-Páginas web</a:t>
            </a:r>
          </a:p>
          <a:p>
            <a:pPr marL="0" indent="0" algn="just">
              <a:buNone/>
            </a:pPr>
            <a:r>
              <a:rPr lang="es-CR" sz="2400" dirty="0" smtClean="0"/>
              <a:t>-Tweets, Facebook</a:t>
            </a:r>
          </a:p>
          <a:p>
            <a:pPr marL="0" indent="0" algn="just">
              <a:buNone/>
            </a:pPr>
            <a:r>
              <a:rPr lang="es-CR" sz="2400" dirty="0" smtClean="0"/>
              <a:t>-Y cualquier forma donde este se exponga.</a:t>
            </a:r>
          </a:p>
          <a:p>
            <a:pPr marL="0" indent="0" algn="just">
              <a:buNone/>
            </a:pPr>
            <a:endParaRPr lang="es-CR" sz="2400" dirty="0"/>
          </a:p>
          <a:p>
            <a:pPr marL="0" indent="0" algn="just">
              <a:buNone/>
            </a:pPr>
            <a:r>
              <a:rPr lang="es-CR" sz="2400" dirty="0" smtClean="0"/>
              <a:t>Todas las formas requieren un cierta forma de extraerla, pero en este curso veremos los más conocidos. </a:t>
            </a:r>
          </a:p>
        </p:txBody>
      </p:sp>
      <p:sp>
        <p:nvSpPr>
          <p:cNvPr id="6" name="1 Título"/>
          <p:cNvSpPr txBox="1">
            <a:spLocks/>
          </p:cNvSpPr>
          <p:nvPr/>
        </p:nvSpPr>
        <p:spPr>
          <a:xfrm>
            <a:off x="457200" y="44624"/>
            <a:ext cx="8229600" cy="926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mtClean="0"/>
              <a:t>Fuentes de los datos</a:t>
            </a:r>
            <a:endParaRPr lang="es-CR" dirty="0"/>
          </a:p>
        </p:txBody>
      </p:sp>
      <p:pic>
        <p:nvPicPr>
          <p:cNvPr id="10242" name="Picture 2" descr="Resultado de imagen para data extr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400" y="2204864"/>
            <a:ext cx="5863382" cy="271949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esultado de imagen para data extr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741" y="5157192"/>
            <a:ext cx="1536755"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477773"/>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Fuentes de datos</a:t>
            </a:r>
            <a:endParaRPr lang="es-CR" dirty="0"/>
          </a:p>
        </p:txBody>
      </p:sp>
      <p:sp>
        <p:nvSpPr>
          <p:cNvPr id="10"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Limpieza, </a:t>
            </a:r>
            <a:r>
              <a:rPr lang="es-CR" dirty="0" err="1" smtClean="0"/>
              <a:t>tokenización</a:t>
            </a:r>
            <a:r>
              <a:rPr lang="es-CR" dirty="0" smtClean="0"/>
              <a:t>, corpus y matriz de términos  </a:t>
            </a:r>
            <a:endParaRPr lang="es-CR" dirty="0"/>
          </a:p>
        </p:txBody>
      </p:sp>
    </p:spTree>
    <p:extLst>
      <p:ext uri="{BB962C8B-B14F-4D97-AF65-F5344CB8AC3E}">
        <p14:creationId xmlns:p14="http://schemas.microsoft.com/office/powerpoint/2010/main" val="12278740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41890" y="1124744"/>
            <a:ext cx="8894606" cy="5688632"/>
          </a:xfrm>
        </p:spPr>
        <p:txBody>
          <a:bodyPr>
            <a:noAutofit/>
          </a:bodyPr>
          <a:lstStyle/>
          <a:p>
            <a:pPr marL="0" indent="0" algn="just">
              <a:buNone/>
            </a:pPr>
            <a:r>
              <a:rPr lang="es-CR" sz="2000" dirty="0" smtClean="0"/>
              <a:t>El </a:t>
            </a:r>
            <a:r>
              <a:rPr lang="es-CR" sz="2000" dirty="0"/>
              <a:t>proceso de limpieza de texto, dentro del ámbito de </a:t>
            </a:r>
            <a:r>
              <a:rPr lang="es-CR" sz="2000" i="1" dirty="0" err="1"/>
              <a:t>text</a:t>
            </a:r>
            <a:r>
              <a:rPr lang="es-CR" sz="2000" i="1" dirty="0"/>
              <a:t> </a:t>
            </a:r>
            <a:r>
              <a:rPr lang="es-CR" sz="2000" i="1" dirty="0" err="1"/>
              <a:t>mining</a:t>
            </a:r>
            <a:r>
              <a:rPr lang="es-CR" sz="2000" dirty="0"/>
              <a:t>, consiste en eliminar del texto todo aquello que no aporte información sobre su temática, estructura o </a:t>
            </a:r>
            <a:r>
              <a:rPr lang="es-CR" sz="2000" dirty="0" smtClean="0"/>
              <a:t>contenido, además de estandarizar las palabras para su previo análisis.  </a:t>
            </a:r>
          </a:p>
          <a:p>
            <a:pPr marL="0" indent="0" algn="just">
              <a:buNone/>
            </a:pPr>
            <a:r>
              <a:rPr lang="es-CR" sz="2000" dirty="0" smtClean="0"/>
              <a:t>No </a:t>
            </a:r>
            <a:r>
              <a:rPr lang="es-CR" sz="2000" dirty="0"/>
              <a:t>existe una única forma de hacerlo, depende en gran medida de la finalidad del análisis y de la fuente de la que proceda el texto. Por ejemplo, en las redes sociales los usuarios pueden escribir de la forma que quieran, lo que suele resultar en un uso elevado de abreviaturas y signos de puntuación. </a:t>
            </a:r>
            <a:endParaRPr lang="es-CR" sz="2000" dirty="0" smtClean="0"/>
          </a:p>
          <a:p>
            <a:pPr marL="0" indent="0" algn="just">
              <a:buNone/>
            </a:pPr>
            <a:r>
              <a:rPr lang="es-CR" sz="2000" dirty="0" smtClean="0"/>
              <a:t>En la limpieza de datos se podría proceder a eliminar o estandarizar:</a:t>
            </a:r>
          </a:p>
          <a:p>
            <a:pPr marL="0" indent="0" algn="just">
              <a:buNone/>
            </a:pPr>
            <a:endParaRPr lang="es-CR" sz="2000" dirty="0" smtClean="0"/>
          </a:p>
          <a:p>
            <a:pPr lvl="1"/>
            <a:r>
              <a:rPr lang="es-CR" sz="2000" dirty="0" smtClean="0"/>
              <a:t>Patrones </a:t>
            </a:r>
            <a:r>
              <a:rPr lang="es-CR" sz="2000" dirty="0"/>
              <a:t>no informativos (</a:t>
            </a:r>
            <a:r>
              <a:rPr lang="es-CR" sz="2000" i="1" dirty="0" err="1"/>
              <a:t>urls</a:t>
            </a:r>
            <a:r>
              <a:rPr lang="es-CR" sz="2000" dirty="0"/>
              <a:t> de páginas web)</a:t>
            </a:r>
          </a:p>
          <a:p>
            <a:pPr lvl="1"/>
            <a:r>
              <a:rPr lang="es-CR" sz="2000" dirty="0"/>
              <a:t>Signos de </a:t>
            </a:r>
            <a:r>
              <a:rPr lang="es-CR" sz="2000" dirty="0" smtClean="0"/>
              <a:t>puntuación</a:t>
            </a:r>
          </a:p>
          <a:p>
            <a:pPr lvl="1"/>
            <a:r>
              <a:rPr lang="es-CR" sz="2000" dirty="0" err="1" smtClean="0"/>
              <a:t>Mayústuculas</a:t>
            </a:r>
            <a:r>
              <a:rPr lang="es-CR" sz="2000" dirty="0" smtClean="0"/>
              <a:t> / minúsculas</a:t>
            </a:r>
          </a:p>
          <a:p>
            <a:pPr lvl="1"/>
            <a:r>
              <a:rPr lang="es-CR" sz="2000" dirty="0" smtClean="0"/>
              <a:t>Signos de puntuación</a:t>
            </a:r>
            <a:endParaRPr lang="es-CR" sz="2000" dirty="0"/>
          </a:p>
          <a:p>
            <a:pPr lvl="1"/>
            <a:r>
              <a:rPr lang="es-CR" sz="2000" dirty="0"/>
              <a:t>Etiquetas HTML</a:t>
            </a:r>
          </a:p>
          <a:p>
            <a:pPr lvl="1"/>
            <a:r>
              <a:rPr lang="es-CR" sz="2000" dirty="0"/>
              <a:t>Caracteres sueltos</a:t>
            </a:r>
          </a:p>
          <a:p>
            <a:pPr lvl="1"/>
            <a:r>
              <a:rPr lang="es-CR" sz="2000" dirty="0" smtClean="0"/>
              <a:t>Números, etc…</a:t>
            </a:r>
          </a:p>
        </p:txBody>
      </p:sp>
      <p:sp>
        <p:nvSpPr>
          <p:cNvPr id="4" name="1 Título"/>
          <p:cNvSpPr>
            <a:spLocks noGrp="1"/>
          </p:cNvSpPr>
          <p:nvPr>
            <p:ph type="title"/>
          </p:nvPr>
        </p:nvSpPr>
        <p:spPr>
          <a:xfrm>
            <a:off x="457200" y="44624"/>
            <a:ext cx="8229600" cy="936104"/>
          </a:xfrm>
        </p:spPr>
        <p:txBody>
          <a:bodyPr>
            <a:noAutofit/>
          </a:bodyPr>
          <a:lstStyle/>
          <a:p>
            <a:r>
              <a:rPr lang="es-CR" sz="3600" dirty="0" smtClean="0"/>
              <a:t>Limpieza, </a:t>
            </a:r>
            <a:r>
              <a:rPr lang="es-CR" sz="3600" dirty="0" err="1" smtClean="0"/>
              <a:t>tokenización</a:t>
            </a:r>
            <a:r>
              <a:rPr lang="es-CR" sz="3600" dirty="0" smtClean="0"/>
              <a:t>, Corpus y matriz de términos</a:t>
            </a:r>
            <a:endParaRPr lang="es-CR" sz="3600" dirty="0"/>
          </a:p>
        </p:txBody>
      </p:sp>
      <p:pic>
        <p:nvPicPr>
          <p:cNvPr id="2050" name="Picture 2" descr="Resultado de imagen para data cl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4725144"/>
            <a:ext cx="2727998" cy="18168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434278251"/>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196752"/>
            <a:ext cx="8856984" cy="4525963"/>
          </a:xfrm>
        </p:spPr>
        <p:txBody>
          <a:bodyPr>
            <a:normAutofit/>
          </a:bodyPr>
          <a:lstStyle/>
          <a:p>
            <a:pPr marL="0" indent="0">
              <a:buNone/>
            </a:pPr>
            <a:r>
              <a:rPr lang="es-CR" sz="2400" dirty="0" smtClean="0"/>
              <a:t>Algunas funciones en R que ayudan en el proceso de limpieza de </a:t>
            </a:r>
            <a:r>
              <a:rPr lang="es-CR" sz="2400" dirty="0" err="1" smtClean="0"/>
              <a:t>datsos</a:t>
            </a:r>
            <a:r>
              <a:rPr lang="es-CR" sz="2400" dirty="0" smtClean="0"/>
              <a:t>:</a:t>
            </a:r>
            <a:endParaRPr lang="es-CR"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7610475" cy="4104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1 Título"/>
          <p:cNvSpPr txBox="1">
            <a:spLocks/>
          </p:cNvSpPr>
          <p:nvPr/>
        </p:nvSpPr>
        <p:spPr>
          <a:xfrm>
            <a:off x="457200" y="44624"/>
            <a:ext cx="822960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smtClean="0"/>
              <a:t>Limpieza, tokenización, Corpus y matriz de términos</a:t>
            </a:r>
            <a:endParaRPr lang="es-CR" sz="3600" dirty="0"/>
          </a:p>
        </p:txBody>
      </p:sp>
    </p:spTree>
    <p:extLst>
      <p:ext uri="{BB962C8B-B14F-4D97-AF65-F5344CB8AC3E}">
        <p14:creationId xmlns:p14="http://schemas.microsoft.com/office/powerpoint/2010/main" val="577708452"/>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8313472"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457200" y="44624"/>
            <a:ext cx="822960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smtClean="0"/>
              <a:t>Limpieza, tokenización, Corpus y matriz de términos</a:t>
            </a:r>
            <a:endParaRPr lang="es-CR" sz="3600" dirty="0"/>
          </a:p>
        </p:txBody>
      </p:sp>
    </p:spTree>
    <p:extLst>
      <p:ext uri="{BB962C8B-B14F-4D97-AF65-F5344CB8AC3E}">
        <p14:creationId xmlns:p14="http://schemas.microsoft.com/office/powerpoint/2010/main" val="234733846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72008" y="44624"/>
            <a:ext cx="8964488" cy="1143000"/>
          </a:xfrm>
        </p:spPr>
        <p:txBody>
          <a:bodyPr>
            <a:normAutofit/>
          </a:bodyPr>
          <a:lstStyle/>
          <a:p>
            <a:r>
              <a:rPr lang="es-CR" dirty="0" smtClean="0"/>
              <a:t>Nuevo tipo de análisis</a:t>
            </a:r>
            <a:endParaRPr lang="es-CR" dirty="0"/>
          </a:p>
        </p:txBody>
      </p:sp>
      <p:sp>
        <p:nvSpPr>
          <p:cNvPr id="5" name="AutoShape 2" descr="Resultado de imagen para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028" name="Picture 4" descr="Resultado de imagen para da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272" y="1340768"/>
            <a:ext cx="3390065" cy="22600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AutoShape 6" descr="Resultado de imagen para a lot of tex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032" name="Picture 8" descr="Resultado de imagen para a lot of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4248862"/>
            <a:ext cx="3757359" cy="249250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7 Conector recto de flecha"/>
          <p:cNvCxnSpPr/>
          <p:nvPr/>
        </p:nvCxnSpPr>
        <p:spPr>
          <a:xfrm>
            <a:off x="3203848" y="3600811"/>
            <a:ext cx="2088232" cy="76429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18359513"/>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84784"/>
            <a:ext cx="8640960" cy="5043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35496" y="44624"/>
            <a:ext cx="900100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dirty="0" smtClean="0"/>
              <a:t>Limpieza, </a:t>
            </a:r>
            <a:r>
              <a:rPr lang="es-CR" sz="3600" dirty="0" err="1" smtClean="0"/>
              <a:t>tokenización</a:t>
            </a:r>
            <a:r>
              <a:rPr lang="es-CR" sz="3600" dirty="0" smtClean="0"/>
              <a:t>, Corpus y matriz de términos</a:t>
            </a:r>
            <a:endParaRPr lang="es-CR" sz="3600" dirty="0"/>
          </a:p>
        </p:txBody>
      </p:sp>
    </p:spTree>
    <p:extLst>
      <p:ext uri="{BB962C8B-B14F-4D97-AF65-F5344CB8AC3E}">
        <p14:creationId xmlns:p14="http://schemas.microsoft.com/office/powerpoint/2010/main" val="482361574"/>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988246"/>
            <a:ext cx="7200800" cy="5753121"/>
          </a:xfrm>
        </p:spPr>
        <p:txBody>
          <a:bodyPr>
            <a:normAutofit/>
          </a:bodyPr>
          <a:lstStyle/>
          <a:p>
            <a:pPr algn="just"/>
            <a:r>
              <a:rPr lang="es-CR" sz="2400" b="1" dirty="0" err="1"/>
              <a:t>Tokenizar</a:t>
            </a:r>
            <a:r>
              <a:rPr lang="es-CR" sz="2400" dirty="0"/>
              <a:t> un texto consiste en dividir el texto en las unidades que lo conforman, entendiendo por unidad el elemento más sencillo con significado propio para el análisis en cuestión, en este caso, las palabras</a:t>
            </a:r>
            <a:r>
              <a:rPr lang="es-CR" sz="2400" dirty="0" smtClean="0"/>
              <a:t>.</a:t>
            </a:r>
          </a:p>
          <a:p>
            <a:pPr marL="0" indent="0" algn="just">
              <a:buNone/>
            </a:pPr>
            <a:endParaRPr lang="es-CR" sz="2400" dirty="0"/>
          </a:p>
          <a:p>
            <a:pPr algn="just"/>
            <a:r>
              <a:rPr lang="es-CR" sz="2400" dirty="0"/>
              <a:t> </a:t>
            </a:r>
            <a:r>
              <a:rPr lang="es-CR" sz="2400" dirty="0" smtClean="0"/>
              <a:t>Existen </a:t>
            </a:r>
            <a:r>
              <a:rPr lang="es-CR" sz="2400" dirty="0"/>
              <a:t>múltiples librerías que automatizan en gran medida la limpieza y </a:t>
            </a:r>
            <a:r>
              <a:rPr lang="es-CR" sz="2400" dirty="0" err="1"/>
              <a:t>tokenización</a:t>
            </a:r>
            <a:r>
              <a:rPr lang="es-CR" sz="2400" dirty="0"/>
              <a:t> de texto, por ejemplo, </a:t>
            </a:r>
            <a:r>
              <a:rPr lang="es-CR" sz="2400" dirty="0" err="1"/>
              <a:t>tokenizers</a:t>
            </a:r>
            <a:r>
              <a:rPr lang="es-CR" sz="2400" dirty="0"/>
              <a:t> o </a:t>
            </a:r>
            <a:r>
              <a:rPr lang="es-CR" sz="2400" dirty="0" err="1"/>
              <a:t>quanteda</a:t>
            </a:r>
            <a:r>
              <a:rPr lang="es-CR" sz="2400" dirty="0"/>
              <a:t>. Sin embargo, </a:t>
            </a:r>
            <a:r>
              <a:rPr lang="es-CR" sz="2400" dirty="0" smtClean="0"/>
              <a:t>se </a:t>
            </a:r>
            <a:r>
              <a:rPr lang="es-CR" sz="2400" dirty="0"/>
              <a:t>entiende mejor el proceso implemento una función propia que, si bien puede estar menos optimizada, es más transparente. Definir una función que contenga cada uno de los pasos de limpieza tiene la ventaja de poder adaptarse fácilmente dependiendo del tipo de texto analizado</a:t>
            </a:r>
            <a:r>
              <a:rPr lang="es-CR" sz="2400" dirty="0" smtClean="0"/>
              <a:t>.</a:t>
            </a:r>
            <a:endParaRPr lang="es-CR" sz="2400" dirty="0"/>
          </a:p>
        </p:txBody>
      </p:sp>
      <p:sp>
        <p:nvSpPr>
          <p:cNvPr id="4" name="1 Título"/>
          <p:cNvSpPr txBox="1">
            <a:spLocks/>
          </p:cNvSpPr>
          <p:nvPr/>
        </p:nvSpPr>
        <p:spPr>
          <a:xfrm>
            <a:off x="35496" y="44624"/>
            <a:ext cx="900100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dirty="0" smtClean="0"/>
              <a:t>Limpieza, </a:t>
            </a:r>
            <a:r>
              <a:rPr lang="es-CR" sz="3600" dirty="0" err="1" smtClean="0"/>
              <a:t>tokenización</a:t>
            </a:r>
            <a:r>
              <a:rPr lang="es-CR" sz="3600" dirty="0" smtClean="0"/>
              <a:t>, Corpus y matriz de términos</a:t>
            </a:r>
            <a:endParaRPr lang="es-CR" sz="3600" dirty="0"/>
          </a:p>
        </p:txBody>
      </p:sp>
    </p:spTree>
    <p:extLst>
      <p:ext uri="{BB962C8B-B14F-4D97-AF65-F5344CB8AC3E}">
        <p14:creationId xmlns:p14="http://schemas.microsoft.com/office/powerpoint/2010/main" val="2000376567"/>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0" y="1052736"/>
            <a:ext cx="9108504" cy="4525963"/>
          </a:xfrm>
        </p:spPr>
        <p:txBody>
          <a:bodyPr>
            <a:normAutofit/>
          </a:bodyPr>
          <a:lstStyle/>
          <a:p>
            <a:pPr marL="0" indent="0" algn="just">
              <a:buNone/>
            </a:pPr>
            <a:r>
              <a:rPr lang="es-CR" sz="2400" dirty="0" smtClean="0"/>
              <a:t>Veamos un caso de </a:t>
            </a:r>
            <a:r>
              <a:rPr lang="es-CR" sz="2400" dirty="0" err="1" smtClean="0"/>
              <a:t>tokenización</a:t>
            </a:r>
            <a:r>
              <a:rPr lang="es-CR" sz="2400" dirty="0" smtClean="0"/>
              <a:t>. Primero creamos una función, luego a partir de un texto se trae lo que se va a analizar, y le brindamos a cada palabra una especificación de “elemento”, para su próximo análisis.</a:t>
            </a:r>
            <a:endParaRPr lang="es-CR"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780928"/>
            <a:ext cx="4117174" cy="2452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15" y="5733256"/>
            <a:ext cx="4899551"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errar llave"/>
          <p:cNvSpPr/>
          <p:nvPr/>
        </p:nvSpPr>
        <p:spPr>
          <a:xfrm>
            <a:off x="5052666" y="2780928"/>
            <a:ext cx="599454" cy="37444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6" name="5 Flecha abajo"/>
          <p:cNvSpPr/>
          <p:nvPr/>
        </p:nvSpPr>
        <p:spPr>
          <a:xfrm>
            <a:off x="7020272" y="4007185"/>
            <a:ext cx="576064" cy="10123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847" y="2905832"/>
            <a:ext cx="3066914" cy="537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Elipse"/>
          <p:cNvSpPr/>
          <p:nvPr/>
        </p:nvSpPr>
        <p:spPr>
          <a:xfrm>
            <a:off x="6588224" y="5249196"/>
            <a:ext cx="1440160" cy="1351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Análisis</a:t>
            </a:r>
            <a:endParaRPr lang="es-CR" dirty="0"/>
          </a:p>
        </p:txBody>
      </p:sp>
      <p:sp>
        <p:nvSpPr>
          <p:cNvPr id="10" name="1 Título"/>
          <p:cNvSpPr txBox="1">
            <a:spLocks/>
          </p:cNvSpPr>
          <p:nvPr/>
        </p:nvSpPr>
        <p:spPr>
          <a:xfrm>
            <a:off x="35496" y="44624"/>
            <a:ext cx="900100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dirty="0" smtClean="0"/>
              <a:t>Limpieza, </a:t>
            </a:r>
            <a:r>
              <a:rPr lang="es-CR" sz="3600" dirty="0" err="1" smtClean="0"/>
              <a:t>tokenización</a:t>
            </a:r>
            <a:r>
              <a:rPr lang="es-CR" sz="3600" dirty="0" smtClean="0"/>
              <a:t>, Corpus y matriz de términos</a:t>
            </a:r>
            <a:endParaRPr lang="es-CR" sz="3600" dirty="0"/>
          </a:p>
        </p:txBody>
      </p:sp>
    </p:spTree>
    <p:extLst>
      <p:ext uri="{BB962C8B-B14F-4D97-AF65-F5344CB8AC3E}">
        <p14:creationId xmlns:p14="http://schemas.microsoft.com/office/powerpoint/2010/main" val="961774487"/>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Elipse"/>
          <p:cNvSpPr/>
          <p:nvPr/>
        </p:nvSpPr>
        <p:spPr>
          <a:xfrm>
            <a:off x="97160" y="3068960"/>
            <a:ext cx="1738536" cy="1656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Texto</a:t>
            </a:r>
            <a:endParaRPr lang="es-CR" dirty="0"/>
          </a:p>
        </p:txBody>
      </p:sp>
      <p:sp>
        <p:nvSpPr>
          <p:cNvPr id="6" name="5 Elipse"/>
          <p:cNvSpPr/>
          <p:nvPr/>
        </p:nvSpPr>
        <p:spPr>
          <a:xfrm>
            <a:off x="2483768" y="3068960"/>
            <a:ext cx="1738536" cy="1656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Limpieza</a:t>
            </a:r>
            <a:endParaRPr lang="es-CR" dirty="0"/>
          </a:p>
        </p:txBody>
      </p:sp>
      <p:sp>
        <p:nvSpPr>
          <p:cNvPr id="7" name="6 Elipse"/>
          <p:cNvSpPr/>
          <p:nvPr/>
        </p:nvSpPr>
        <p:spPr>
          <a:xfrm>
            <a:off x="4788024" y="3068960"/>
            <a:ext cx="1738536" cy="1656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err="1" smtClean="0"/>
              <a:t>Tokenizo</a:t>
            </a:r>
            <a:endParaRPr lang="es-CR" dirty="0"/>
          </a:p>
        </p:txBody>
      </p:sp>
      <p:sp>
        <p:nvSpPr>
          <p:cNvPr id="8" name="7 Elipse"/>
          <p:cNvSpPr/>
          <p:nvPr/>
        </p:nvSpPr>
        <p:spPr>
          <a:xfrm>
            <a:off x="7308304" y="3068960"/>
            <a:ext cx="1738536" cy="1656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Análisis</a:t>
            </a:r>
            <a:endParaRPr lang="es-CR" dirty="0"/>
          </a:p>
        </p:txBody>
      </p:sp>
      <p:cxnSp>
        <p:nvCxnSpPr>
          <p:cNvPr id="10" name="9 Conector recto de flecha"/>
          <p:cNvCxnSpPr/>
          <p:nvPr/>
        </p:nvCxnSpPr>
        <p:spPr>
          <a:xfrm>
            <a:off x="1990056" y="3897052"/>
            <a:ext cx="42170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12 Conector recto de flecha"/>
          <p:cNvCxnSpPr/>
          <p:nvPr/>
        </p:nvCxnSpPr>
        <p:spPr>
          <a:xfrm>
            <a:off x="4294312" y="3910532"/>
            <a:ext cx="42170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13 Conector recto de flecha"/>
          <p:cNvCxnSpPr/>
          <p:nvPr/>
        </p:nvCxnSpPr>
        <p:spPr>
          <a:xfrm>
            <a:off x="6732240" y="3876715"/>
            <a:ext cx="42170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1" name="1 Título"/>
          <p:cNvSpPr txBox="1">
            <a:spLocks/>
          </p:cNvSpPr>
          <p:nvPr/>
        </p:nvSpPr>
        <p:spPr>
          <a:xfrm>
            <a:off x="35496" y="44624"/>
            <a:ext cx="900100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dirty="0" smtClean="0"/>
              <a:t>Limpieza, </a:t>
            </a:r>
            <a:r>
              <a:rPr lang="es-CR" sz="3600" dirty="0" err="1" smtClean="0"/>
              <a:t>tokenización</a:t>
            </a:r>
            <a:r>
              <a:rPr lang="es-CR" sz="3600" dirty="0" smtClean="0"/>
              <a:t>, Corpus y matriz de términos</a:t>
            </a:r>
            <a:endParaRPr lang="es-CR" sz="3600" dirty="0"/>
          </a:p>
        </p:txBody>
      </p:sp>
    </p:spTree>
    <p:extLst>
      <p:ext uri="{BB962C8B-B14F-4D97-AF65-F5344CB8AC3E}">
        <p14:creationId xmlns:p14="http://schemas.microsoft.com/office/powerpoint/2010/main" val="896933976"/>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496" y="1052736"/>
            <a:ext cx="9001000" cy="5544616"/>
          </a:xfrm>
        </p:spPr>
        <p:txBody>
          <a:bodyPr>
            <a:normAutofit/>
          </a:bodyPr>
          <a:lstStyle/>
          <a:p>
            <a:r>
              <a:rPr lang="es-CR" sz="2400" dirty="0" smtClean="0"/>
              <a:t>Otra forma de </a:t>
            </a:r>
            <a:r>
              <a:rPr lang="es-CR" sz="2400" dirty="0" err="1" smtClean="0"/>
              <a:t>tokenizar</a:t>
            </a:r>
            <a:r>
              <a:rPr lang="es-CR" sz="2400" dirty="0" smtClean="0"/>
              <a:t> podría ser utilizando la función “</a:t>
            </a:r>
            <a:r>
              <a:rPr lang="es-CR" sz="2400" dirty="0" err="1" smtClean="0"/>
              <a:t>unnest_tokens</a:t>
            </a:r>
            <a:r>
              <a:rPr lang="es-CR" sz="2400" dirty="0" smtClean="0"/>
              <a:t>()” de la librería </a:t>
            </a:r>
            <a:r>
              <a:rPr lang="es-CR" sz="2400" dirty="0" err="1" smtClean="0"/>
              <a:t>tidytxt</a:t>
            </a:r>
            <a:r>
              <a:rPr lang="es-CR" sz="2400" dirty="0" smtClean="0"/>
              <a:t>.</a:t>
            </a:r>
          </a:p>
          <a:p>
            <a:endParaRPr lang="es-CR" sz="2400" dirty="0"/>
          </a:p>
          <a:p>
            <a:r>
              <a:rPr lang="es-CR" sz="2400" dirty="0" smtClean="0"/>
              <a:t>Esta hace algo similar: pasar un texto normal, a un conjunto de palabras para su análisis. </a:t>
            </a:r>
            <a:endParaRPr lang="es-CR" sz="2400" dirty="0"/>
          </a:p>
        </p:txBody>
      </p:sp>
      <p:pic>
        <p:nvPicPr>
          <p:cNvPr id="7" name="Imagen 6"/>
          <p:cNvPicPr>
            <a:picLocks noChangeAspect="1"/>
          </p:cNvPicPr>
          <p:nvPr/>
        </p:nvPicPr>
        <p:blipFill>
          <a:blip r:embed="rId2"/>
          <a:stretch>
            <a:fillRect/>
          </a:stretch>
        </p:blipFill>
        <p:spPr>
          <a:xfrm>
            <a:off x="323528" y="3358319"/>
            <a:ext cx="5981700" cy="933450"/>
          </a:xfrm>
          <a:prstGeom prst="rect">
            <a:avLst/>
          </a:prstGeom>
        </p:spPr>
      </p:pic>
      <p:cxnSp>
        <p:nvCxnSpPr>
          <p:cNvPr id="9" name="Conector recto de flecha 8"/>
          <p:cNvCxnSpPr/>
          <p:nvPr/>
        </p:nvCxnSpPr>
        <p:spPr>
          <a:xfrm>
            <a:off x="457200" y="4381253"/>
            <a:ext cx="1080120" cy="144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1907704" y="4600886"/>
            <a:ext cx="1933575" cy="2000250"/>
          </a:xfrm>
          <a:prstGeom prst="rect">
            <a:avLst/>
          </a:prstGeom>
        </p:spPr>
      </p:pic>
      <p:cxnSp>
        <p:nvCxnSpPr>
          <p:cNvPr id="13" name="Conector recto de flecha 12"/>
          <p:cNvCxnSpPr/>
          <p:nvPr/>
        </p:nvCxnSpPr>
        <p:spPr>
          <a:xfrm>
            <a:off x="4067944" y="5601011"/>
            <a:ext cx="1080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agen 13"/>
          <p:cNvPicPr>
            <a:picLocks noChangeAspect="1"/>
          </p:cNvPicPr>
          <p:nvPr/>
        </p:nvPicPr>
        <p:blipFill>
          <a:blip r:embed="rId4"/>
          <a:stretch>
            <a:fillRect/>
          </a:stretch>
        </p:blipFill>
        <p:spPr>
          <a:xfrm>
            <a:off x="5796136" y="4427651"/>
            <a:ext cx="3128959" cy="2346719"/>
          </a:xfrm>
          <a:prstGeom prst="rect">
            <a:avLst/>
          </a:prstGeom>
        </p:spPr>
      </p:pic>
      <p:sp>
        <p:nvSpPr>
          <p:cNvPr id="11" name="1 Título"/>
          <p:cNvSpPr txBox="1">
            <a:spLocks/>
          </p:cNvSpPr>
          <p:nvPr/>
        </p:nvSpPr>
        <p:spPr>
          <a:xfrm>
            <a:off x="35496" y="44624"/>
            <a:ext cx="900100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dirty="0" smtClean="0"/>
              <a:t>Limpieza, </a:t>
            </a:r>
            <a:r>
              <a:rPr lang="es-CR" sz="3600" dirty="0" err="1" smtClean="0"/>
              <a:t>tokenización</a:t>
            </a:r>
            <a:r>
              <a:rPr lang="es-CR" sz="3600" dirty="0" smtClean="0"/>
              <a:t>, Corpus y matriz de términos</a:t>
            </a:r>
            <a:endParaRPr lang="es-CR" sz="3600" dirty="0"/>
          </a:p>
        </p:txBody>
      </p:sp>
    </p:spTree>
    <p:extLst>
      <p:ext uri="{BB962C8B-B14F-4D97-AF65-F5344CB8AC3E}">
        <p14:creationId xmlns:p14="http://schemas.microsoft.com/office/powerpoint/2010/main" val="1033999593"/>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496" y="1124744"/>
            <a:ext cx="7200800" cy="5544616"/>
          </a:xfrm>
        </p:spPr>
        <p:txBody>
          <a:bodyPr>
            <a:normAutofit/>
          </a:bodyPr>
          <a:lstStyle/>
          <a:p>
            <a:pPr marL="0" indent="0" algn="just">
              <a:buNone/>
            </a:pPr>
            <a:r>
              <a:rPr lang="es-CR" sz="2400" dirty="0"/>
              <a:t>En lingüística, un corpus (corpus plural) o corpus de texto es un conjunto amplio y estructurado de textos (hoy en día generalmente almacenados y procesados electrónicamente). En la lingüística de corpus, se utilizan para realizar análisis estadísticos y pruebas de hipótesis, verificar ocurrencias o validar reglas lingüísticas dentro de un territorio lingüístico específico.</a:t>
            </a:r>
            <a:endParaRPr lang="es-CR" sz="2400" dirty="0" smtClean="0"/>
          </a:p>
          <a:p>
            <a:pPr marL="0" indent="0" algn="just">
              <a:buNone/>
            </a:pPr>
            <a:endParaRPr lang="es-CR" sz="2400" dirty="0"/>
          </a:p>
          <a:p>
            <a:pPr marL="0" indent="0" algn="just">
              <a:buNone/>
            </a:pPr>
            <a:r>
              <a:rPr lang="es-CR" sz="2400" dirty="0" smtClean="0"/>
              <a:t>Una </a:t>
            </a:r>
            <a:r>
              <a:rPr lang="es-CR" sz="2400" dirty="0"/>
              <a:t>vez se haya preparado el </a:t>
            </a:r>
            <a:r>
              <a:rPr lang="es-CR" sz="2400" dirty="0" smtClean="0"/>
              <a:t>documento </a:t>
            </a:r>
            <a:r>
              <a:rPr lang="es-CR" sz="2400" dirty="0"/>
              <a:t>(limpieza y </a:t>
            </a:r>
            <a:r>
              <a:rPr lang="es-CR" sz="2400" dirty="0" err="1"/>
              <a:t>tokenización</a:t>
            </a:r>
            <a:r>
              <a:rPr lang="es-CR" sz="2400" dirty="0"/>
              <a:t>), se procede a crear el Corpus, es decir, el acervo del documento a analizar</a:t>
            </a:r>
            <a:r>
              <a:rPr lang="es-CR" sz="2400" dirty="0" smtClean="0"/>
              <a:t>.</a:t>
            </a:r>
          </a:p>
          <a:p>
            <a:pPr marL="0" indent="0" algn="just">
              <a:buNone/>
            </a:pPr>
            <a:endParaRPr lang="es-CR" sz="2400" dirty="0"/>
          </a:p>
          <a:p>
            <a:pPr marL="0" indent="0" algn="just">
              <a:buNone/>
            </a:pPr>
            <a:r>
              <a:rPr lang="es-CR" sz="2400" dirty="0" smtClean="0"/>
              <a:t>De forma de análisis, es un primer tipo de almacenamiento de la información  o  el texto. </a:t>
            </a:r>
            <a:endParaRPr lang="es-CR" sz="2400" dirty="0"/>
          </a:p>
        </p:txBody>
      </p:sp>
      <p:sp>
        <p:nvSpPr>
          <p:cNvPr id="4" name="1 Título"/>
          <p:cNvSpPr txBox="1">
            <a:spLocks/>
          </p:cNvSpPr>
          <p:nvPr/>
        </p:nvSpPr>
        <p:spPr>
          <a:xfrm>
            <a:off x="35496" y="44624"/>
            <a:ext cx="900100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dirty="0" smtClean="0"/>
              <a:t>Limpieza, </a:t>
            </a:r>
            <a:r>
              <a:rPr lang="es-CR" sz="3600" dirty="0" err="1" smtClean="0"/>
              <a:t>tokenización</a:t>
            </a:r>
            <a:r>
              <a:rPr lang="es-CR" sz="3600" dirty="0" smtClean="0"/>
              <a:t>, Corpus y matriz de términos</a:t>
            </a:r>
            <a:endParaRPr lang="es-CR" sz="3600" dirty="0"/>
          </a:p>
        </p:txBody>
      </p:sp>
      <p:pic>
        <p:nvPicPr>
          <p:cNvPr id="1026" name="Picture 2" descr="Resultado de imagen para corpus ic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667" t="14393" r="15431" b="10304"/>
          <a:stretch/>
        </p:blipFill>
        <p:spPr bwMode="auto">
          <a:xfrm>
            <a:off x="7596336" y="1522512"/>
            <a:ext cx="1323327"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245" r="7832"/>
          <a:stretch/>
        </p:blipFill>
        <p:spPr bwMode="auto">
          <a:xfrm>
            <a:off x="7574322" y="4293096"/>
            <a:ext cx="1345341"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207678"/>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8824" y="1340768"/>
            <a:ext cx="8229600" cy="4525963"/>
          </a:xfrm>
        </p:spPr>
        <p:txBody>
          <a:bodyPr/>
          <a:lstStyle/>
          <a:p>
            <a:pPr marL="0" indent="0">
              <a:buNone/>
            </a:pPr>
            <a:r>
              <a:rPr lang="es-CR" dirty="0" smtClean="0"/>
              <a:t>Veamos un ejemplo de Corpus</a:t>
            </a:r>
            <a:endParaRPr lang="es-CR" dirty="0"/>
          </a:p>
        </p:txBody>
      </p:sp>
      <p:sp>
        <p:nvSpPr>
          <p:cNvPr id="5" name="1 Título"/>
          <p:cNvSpPr txBox="1">
            <a:spLocks/>
          </p:cNvSpPr>
          <p:nvPr/>
        </p:nvSpPr>
        <p:spPr>
          <a:xfrm>
            <a:off x="35496" y="44624"/>
            <a:ext cx="900100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dirty="0" smtClean="0"/>
              <a:t>Limpieza, </a:t>
            </a:r>
            <a:r>
              <a:rPr lang="es-CR" sz="3600" dirty="0" err="1" smtClean="0"/>
              <a:t>tokenización</a:t>
            </a:r>
            <a:r>
              <a:rPr lang="es-CR" sz="3600" dirty="0" smtClean="0"/>
              <a:t>, Corpus y matriz de términos</a:t>
            </a:r>
            <a:endParaRPr lang="es-CR" sz="3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060849"/>
            <a:ext cx="7560840"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861048"/>
            <a:ext cx="8820980"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6902937"/>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496" y="1052736"/>
            <a:ext cx="7200800" cy="5688632"/>
          </a:xfrm>
        </p:spPr>
        <p:txBody>
          <a:bodyPr>
            <a:normAutofit lnSpcReduction="10000"/>
          </a:bodyPr>
          <a:lstStyle/>
          <a:p>
            <a:pPr marL="0" indent="0" algn="just">
              <a:buNone/>
            </a:pPr>
            <a:r>
              <a:rPr lang="es-CR" sz="2400" dirty="0"/>
              <a:t>Una matriz de término de documento o matriz de documento de término es una matriz matemática que describe la frecuencia de los términos que aparecen en una colección de documentos. </a:t>
            </a:r>
            <a:endParaRPr lang="es-CR" sz="2400" dirty="0" smtClean="0"/>
          </a:p>
          <a:p>
            <a:pPr marL="0" indent="0" algn="just">
              <a:buNone/>
            </a:pPr>
            <a:endParaRPr lang="es-CR" sz="2400" dirty="0"/>
          </a:p>
          <a:p>
            <a:pPr marL="0" indent="0" algn="just">
              <a:buNone/>
            </a:pPr>
            <a:r>
              <a:rPr lang="es-CR" sz="2400" dirty="0" smtClean="0"/>
              <a:t>En </a:t>
            </a:r>
            <a:r>
              <a:rPr lang="es-CR" sz="2400" dirty="0"/>
              <a:t>una matriz de términos de documentos, las filas corresponden a los documentos de la colección y las columnas corresponden a los términos. Hay varios esquemas para determinar el valor que cada entrada en la matriz debe tomar. Uno de esos esquemas es </a:t>
            </a:r>
            <a:r>
              <a:rPr lang="es-CR" sz="2400" dirty="0" err="1"/>
              <a:t>tf-idf</a:t>
            </a:r>
            <a:r>
              <a:rPr lang="es-CR" sz="2400" dirty="0"/>
              <a:t>. Son útiles en el campo del procesamiento del lenguaje natural.</a:t>
            </a:r>
          </a:p>
          <a:p>
            <a:pPr marL="0" indent="0" algn="just">
              <a:buNone/>
            </a:pPr>
            <a:endParaRPr lang="es-CR" sz="2400" dirty="0" smtClean="0"/>
          </a:p>
          <a:p>
            <a:pPr marL="0" indent="0" algn="just">
              <a:buNone/>
            </a:pPr>
            <a:r>
              <a:rPr lang="es-CR" sz="2400" dirty="0" smtClean="0"/>
              <a:t>Al </a:t>
            </a:r>
            <a:r>
              <a:rPr lang="es-CR" sz="2400" dirty="0"/>
              <a:t>final lo veo como una simple matriz pero con observaciones que son las variables y se contabiliza la </a:t>
            </a:r>
            <a:r>
              <a:rPr lang="es-CR" sz="2400" dirty="0" smtClean="0"/>
              <a:t>frecuencias.</a:t>
            </a:r>
            <a:endParaRPr lang="es-CR" sz="2400" dirty="0"/>
          </a:p>
        </p:txBody>
      </p:sp>
      <p:sp>
        <p:nvSpPr>
          <p:cNvPr id="4" name="1 Título"/>
          <p:cNvSpPr txBox="1">
            <a:spLocks/>
          </p:cNvSpPr>
          <p:nvPr/>
        </p:nvSpPr>
        <p:spPr>
          <a:xfrm>
            <a:off x="35496" y="44624"/>
            <a:ext cx="9001000"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dirty="0" smtClean="0"/>
              <a:t>Limpieza, </a:t>
            </a:r>
            <a:r>
              <a:rPr lang="es-CR" sz="3600" dirty="0" err="1" smtClean="0"/>
              <a:t>tokenización</a:t>
            </a:r>
            <a:r>
              <a:rPr lang="es-CR" sz="3600" dirty="0" smtClean="0"/>
              <a:t>, Corpus y matriz de términos</a:t>
            </a:r>
            <a:endParaRPr lang="es-CR" sz="3600" dirty="0"/>
          </a:p>
        </p:txBody>
      </p:sp>
      <p:pic>
        <p:nvPicPr>
          <p:cNvPr id="3074" name="Picture 2" descr="Resultado de imagen para matrix math icon"/>
          <p:cNvPicPr>
            <a:picLocks noChangeAspect="1" noChangeArrowheads="1"/>
          </p:cNvPicPr>
          <p:nvPr/>
        </p:nvPicPr>
        <p:blipFill rotWithShape="1">
          <a:blip r:embed="rId2">
            <a:extLst>
              <a:ext uri="{28A0092B-C50C-407E-A947-70E740481C1C}">
                <a14:useLocalDpi xmlns:a14="http://schemas.microsoft.com/office/drawing/2010/main" val="0"/>
              </a:ext>
            </a:extLst>
          </a:blip>
          <a:srcRect l="19994" t="21571" r="19522" b="21272"/>
          <a:stretch/>
        </p:blipFill>
        <p:spPr bwMode="auto">
          <a:xfrm>
            <a:off x="7360120" y="1412777"/>
            <a:ext cx="167637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matrix math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136" y="4077072"/>
            <a:ext cx="1388344"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361290"/>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0" y="44624"/>
            <a:ext cx="9108504"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dirty="0" smtClean="0"/>
              <a:t>Limpieza, </a:t>
            </a:r>
            <a:r>
              <a:rPr lang="es-CR" sz="3600" dirty="0" err="1" smtClean="0"/>
              <a:t>tokenización</a:t>
            </a:r>
            <a:r>
              <a:rPr lang="es-CR" sz="3600" dirty="0" smtClean="0"/>
              <a:t>, Corpus y matriz de términos</a:t>
            </a:r>
            <a:endParaRPr lang="es-CR" sz="36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34" y="1527106"/>
            <a:ext cx="4281518" cy="1507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3035062"/>
            <a:ext cx="3386571" cy="356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doblada hacia arriba"/>
          <p:cNvSpPr/>
          <p:nvPr/>
        </p:nvSpPr>
        <p:spPr>
          <a:xfrm rot="5400000">
            <a:off x="1979712" y="3429000"/>
            <a:ext cx="2880320" cy="273630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2758772409"/>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0" y="44624"/>
            <a:ext cx="9108504"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600" dirty="0"/>
              <a:t>¿Cuál sería la diferencia entre un Corpus y una matriz de términos</a:t>
            </a:r>
            <a:r>
              <a:rPr lang="es-CR" sz="3600" dirty="0" smtClean="0"/>
              <a:t>?</a:t>
            </a:r>
            <a:endParaRPr lang="es-CR" sz="3600" dirty="0"/>
          </a:p>
        </p:txBody>
      </p:sp>
      <p:pic>
        <p:nvPicPr>
          <p:cNvPr id="5122"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08504"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815793"/>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6892" y="1124744"/>
            <a:ext cx="7005388" cy="5616624"/>
          </a:xfrm>
        </p:spPr>
        <p:txBody>
          <a:bodyPr>
            <a:normAutofit/>
          </a:bodyPr>
          <a:lstStyle/>
          <a:p>
            <a:pPr algn="just"/>
            <a:r>
              <a:rPr lang="es-CR" sz="2400" dirty="0" smtClean="0"/>
              <a:t>Hasta ahora hemos analizado únicamente números y más números…</a:t>
            </a:r>
          </a:p>
          <a:p>
            <a:pPr algn="just"/>
            <a:endParaRPr lang="es-CR" sz="2400" dirty="0"/>
          </a:p>
          <a:p>
            <a:pPr algn="just"/>
            <a:r>
              <a:rPr lang="es-CR" sz="2400" dirty="0" smtClean="0"/>
              <a:t>El presente capítulo presenta una forma de analizar texto.</a:t>
            </a:r>
          </a:p>
          <a:p>
            <a:pPr algn="just"/>
            <a:endParaRPr lang="es-CR" sz="2400" dirty="0"/>
          </a:p>
          <a:p>
            <a:pPr algn="just"/>
            <a:r>
              <a:rPr lang="es-CR" sz="2400" dirty="0" smtClean="0"/>
              <a:t>Este tipo de análisis se conoce como minería de texto, y es muy útil para explorar los datos y también encontrar ciertos patrones.</a:t>
            </a:r>
          </a:p>
          <a:p>
            <a:pPr algn="just"/>
            <a:endParaRPr lang="es-CR" sz="2400" dirty="0"/>
          </a:p>
          <a:p>
            <a:pPr algn="just"/>
            <a:r>
              <a:rPr lang="es-CR" sz="2400" dirty="0" smtClean="0"/>
              <a:t>Recordemos que el presente curso trata los temas de forma descriptiva, por lo que se centra en el análisis descriptivo de los datos.</a:t>
            </a:r>
            <a:endParaRPr lang="es-CR" sz="2400" dirty="0"/>
          </a:p>
        </p:txBody>
      </p:sp>
      <p:sp>
        <p:nvSpPr>
          <p:cNvPr id="5" name="1 Título"/>
          <p:cNvSpPr txBox="1">
            <a:spLocks/>
          </p:cNvSpPr>
          <p:nvPr/>
        </p:nvSpPr>
        <p:spPr>
          <a:xfrm>
            <a:off x="72008" y="44624"/>
            <a:ext cx="896448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mtClean="0"/>
              <a:t>Nuevo tipo de análisis</a:t>
            </a:r>
            <a:endParaRPr lang="es-CR" dirty="0"/>
          </a:p>
        </p:txBody>
      </p:sp>
      <p:pic>
        <p:nvPicPr>
          <p:cNvPr id="2050"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1196752"/>
            <a:ext cx="1656184" cy="16561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text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4714255"/>
            <a:ext cx="1512168"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33245"/>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Fuentes de datos</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Análisis exploratorio</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3"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Limpieza, </a:t>
            </a:r>
            <a:r>
              <a:rPr lang="es-CR" dirty="0" err="1" smtClean="0"/>
              <a:t>tokenización</a:t>
            </a:r>
            <a:r>
              <a:rPr lang="es-CR" dirty="0" smtClean="0"/>
              <a:t>, corpus y matriz de términos  </a:t>
            </a:r>
            <a:endParaRPr lang="es-CR" dirty="0"/>
          </a:p>
        </p:txBody>
      </p:sp>
    </p:spTree>
    <p:extLst>
      <p:ext uri="{BB962C8B-B14F-4D97-AF65-F5344CB8AC3E}">
        <p14:creationId xmlns:p14="http://schemas.microsoft.com/office/powerpoint/2010/main" val="15243353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706090"/>
          </a:xfrm>
        </p:spPr>
        <p:txBody>
          <a:bodyPr>
            <a:normAutofit fontScale="90000"/>
          </a:bodyPr>
          <a:lstStyle/>
          <a:p>
            <a:r>
              <a:rPr lang="es-CR" dirty="0"/>
              <a:t>Análisis </a:t>
            </a:r>
            <a:r>
              <a:rPr lang="es-CR" dirty="0" smtClean="0"/>
              <a:t>exploratorio</a:t>
            </a:r>
            <a:endParaRPr lang="es-CR" dirty="0"/>
          </a:p>
        </p:txBody>
      </p:sp>
      <p:sp>
        <p:nvSpPr>
          <p:cNvPr id="3" name="2 Marcador de contenido"/>
          <p:cNvSpPr>
            <a:spLocks noGrp="1"/>
          </p:cNvSpPr>
          <p:nvPr>
            <p:ph idx="1"/>
          </p:nvPr>
        </p:nvSpPr>
        <p:spPr>
          <a:xfrm>
            <a:off x="158824" y="980728"/>
            <a:ext cx="8733656" cy="1800200"/>
          </a:xfrm>
        </p:spPr>
        <p:txBody>
          <a:bodyPr>
            <a:normAutofit/>
          </a:bodyPr>
          <a:lstStyle/>
          <a:p>
            <a:pPr marL="0" indent="0">
              <a:buNone/>
            </a:pPr>
            <a:r>
              <a:rPr lang="es-CR" sz="2400" dirty="0" smtClean="0"/>
              <a:t>Para el análisis exploratorio, prácticamente se llevan a cado dos o tres: se cuentan la palabras, y se realizan nubes de palabras, y se pueden ver la asociación de acuerdo a ciertas palabras.</a:t>
            </a:r>
            <a:endParaRPr lang="es-CR" sz="2400" dirty="0"/>
          </a:p>
        </p:txBody>
      </p:sp>
      <p:pic>
        <p:nvPicPr>
          <p:cNvPr id="4" name="Imagen 3"/>
          <p:cNvPicPr>
            <a:picLocks noChangeAspect="1"/>
          </p:cNvPicPr>
          <p:nvPr/>
        </p:nvPicPr>
        <p:blipFill>
          <a:blip r:embed="rId2"/>
          <a:stretch>
            <a:fillRect/>
          </a:stretch>
        </p:blipFill>
        <p:spPr>
          <a:xfrm>
            <a:off x="4367184" y="2767798"/>
            <a:ext cx="4512502" cy="3384376"/>
          </a:xfrm>
          <a:prstGeom prst="rect">
            <a:avLst/>
          </a:prstGeom>
        </p:spPr>
      </p:pic>
      <p:pic>
        <p:nvPicPr>
          <p:cNvPr id="6" name="Imagen 5"/>
          <p:cNvPicPr>
            <a:picLocks noChangeAspect="1"/>
          </p:cNvPicPr>
          <p:nvPr/>
        </p:nvPicPr>
        <p:blipFill>
          <a:blip r:embed="rId3"/>
          <a:stretch>
            <a:fillRect/>
          </a:stretch>
        </p:blipFill>
        <p:spPr>
          <a:xfrm>
            <a:off x="323528" y="2492896"/>
            <a:ext cx="3724275" cy="3533775"/>
          </a:xfrm>
          <a:prstGeom prst="rect">
            <a:avLst/>
          </a:prstGeom>
        </p:spPr>
      </p:pic>
    </p:spTree>
    <p:extLst>
      <p:ext uri="{BB962C8B-B14F-4D97-AF65-F5344CB8AC3E}">
        <p14:creationId xmlns:p14="http://schemas.microsoft.com/office/powerpoint/2010/main" val="126825985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44624"/>
            <a:ext cx="8229600" cy="706090"/>
          </a:xfrm>
        </p:spPr>
        <p:txBody>
          <a:bodyPr>
            <a:normAutofit fontScale="90000"/>
          </a:bodyPr>
          <a:lstStyle/>
          <a:p>
            <a:r>
              <a:rPr lang="es-CR" dirty="0"/>
              <a:t>Análisis </a:t>
            </a:r>
            <a:r>
              <a:rPr lang="es-CR" dirty="0" smtClean="0"/>
              <a:t>exploratorio</a:t>
            </a:r>
            <a:endParaRPr lang="es-CR" dirty="0"/>
          </a:p>
        </p:txBody>
      </p:sp>
      <p:sp>
        <p:nvSpPr>
          <p:cNvPr id="5" name="2 Marcador de contenido"/>
          <p:cNvSpPr>
            <a:spLocks noGrp="1"/>
          </p:cNvSpPr>
          <p:nvPr>
            <p:ph idx="1"/>
          </p:nvPr>
        </p:nvSpPr>
        <p:spPr>
          <a:xfrm>
            <a:off x="158824" y="980728"/>
            <a:ext cx="8733656" cy="1800200"/>
          </a:xfrm>
        </p:spPr>
        <p:txBody>
          <a:bodyPr>
            <a:normAutofit/>
          </a:bodyPr>
          <a:lstStyle/>
          <a:p>
            <a:r>
              <a:rPr lang="es-CR" sz="2400" dirty="0" smtClean="0"/>
              <a:t>Hay otros análisis descriptivos que se pueden hacer, si por ejemplo se obtiene información de </a:t>
            </a:r>
            <a:r>
              <a:rPr lang="es-CR" sz="2400" dirty="0" err="1" smtClean="0"/>
              <a:t>Tweeter</a:t>
            </a:r>
            <a:r>
              <a:rPr lang="es-CR" sz="2400" dirty="0" smtClean="0"/>
              <a:t>, dado que esta posee la fecha.</a:t>
            </a:r>
            <a:endParaRPr lang="es-CR" sz="2400" dirty="0"/>
          </a:p>
        </p:txBody>
      </p:sp>
      <p:sp>
        <p:nvSpPr>
          <p:cNvPr id="6" name="AutoShape 2" descr="data:image/png;base64,iVBORw0KGgoAAAANSUhEUgAABUAAAAQgCAIAAACo52GCAAAACXBIWXMAAB2HAAAdhwGP5fFlAAAgAElEQVR4nOzde3wU9b3/8c9estlsEnLjInJtVLQKKlRBREUK2lJRkaNVUVo5FY+o1Wq9cNHWS7WItlJbtAcVLSocNCoPkQdeahGpHBtiJXjsqVERlYQEctlN9r47O78/vo/OL2eDkITsNzvh9fyDxzL57n5mZme+M++5rcM0TQEAAAAAANnN2dsjAAAAAAAADo4ADwAAAACADRDgAQAAAACwAQI8AAAAAAA2QIAHAAAAAMAGCPAAAAAAANgAAR4AAAAAABsgwAMAAAAAYAMEeAAAAAAAbIAADwAAAACADRDgAQAAAACwAQI8AAAAAAA2QIAHAAAAAMAG3L09Arb0wQcffPnll709FgAAAAAA2xs3btzIkSM705IA3x0vvvjin//8594eCwAAAACA7d15550E+MwaMWLEnXfe2dtjAQAAAACwpWQyOX/+/C69hQDfTS6XKz8/v7fHAgAAAABgS4lEoqtv4SF2AAAAAADYAAEeAAAAAAAbIMADAAAAAGADBHgAAAAAAGyAAA8AAAAAgA0Q4AEAAAAAsAECPAAAAAAANkCABwAAAADABgjwAAAAAADYAAEeAAAAAAAbIMADAAAAAGAD7t4eAQAA0JNqa2uvvPLKjsMHDhw4YsSICy+8cNKkSQd4+6uvvvrII4/88Ic/nD9/fsf/trd79+7XX3/9b3/72969e+Px+ODBgwcPHjx16tTJkye7XK4enCIAAKAQ4AEA6JucTqfD4VCvDcPYu3fv3r17t23bdt555916661Ws9/+9rfr168fNmzYqlWrOvnJqVTq6aefXrNmjWEYaojD4fjiiy+++OKLrVu3/ulPf7rrrruOPvrobozzM8884/F4Zs+e3Y33AgDQ5xHgAQDomzZu3OjxeNTrRCKxZ8+edevWvfLKKxs2bDjttNPOOOOM7n2saZoPPvjgm2++KSLf/e53zz///GOPPTYnJ6e+vv79999fu3btV199dccddyxfvvyII47o6of/6U9/ys/PJ8ADALBfBHgAAPq+nJyc4cOH33jjjc3NzZs3b/7LX/5iBfgJEyYUFRUVFRV18qNee+21N9980+VyLVy4cOrUqdbwoUOHXnzxxVOnTr3lllt27dr1yCOPPPjggz0/JQAAHMZ4iB0AAIeRU089VUR27dplDZk0adJPfvKTiy++uDNvj0ajTzzxhIhcdNFF7dO7paSk5I477hCRqqqqpqamHhlnAACgcAYeAIDDiGmaIpKXl2cNeeuttx544IHzzz//lltuOejb33nnnba2tvz8/P0+J0857rjj7rnnnlgslkgkrIGpVOqvf/3rK6+8snv3br/fX1paOmLEiAsuuGDSpEnqRv2777578+bNIhIKhaZMmZKTk6Ou0leam5uff/75f/zjH7t27SoqKhozZsyll16adpt9S0vL2rVrt23bVldX5/P5hg4dOmvWrLPOOst6EAAAAHZHgAcA4DBSWVkpIuPGjeve26uqqkTk7LPPPvAl92eddVbakKeeemr16tUi4vV6i4uLm5qa1BP1brjhhn/7t38TkZNOOsnr9b7xxhsul2vatGlu9//fRdmxY8c999zT3NwsIiUlJQ0NDQ0NDZs2bVqwYMG0adNUm6ampmuuuaa5udnhcJSUlITD4R07duzYsWPevHncUQ8A6DMI8AAA9H2xWKyurm7dunVbtmwZNGhQJy+Y76impkZEhg8f3qV31dXVrV692uVyLV68ePLkyU6nMxaLrV279umnn169evWsWbMcDsdFF10kIm+88YbX612wYIH13mg0eu+99zY3N1988cU//vGPCwoKgsHgqlWrXnzxxSVLlhx77LHDhg0Tkaeeeqq5uXn8+PF33HFHaWmpYRgbNmx45JFHVq5cOWvWLK/X273pBQAgqxDgAQDom773ve91HDhkyJBHHnmk84+sSxMIBERk6NChacNXrVrV8Vfopk6dunDhQhH5+OOPRWTKlClTpkxRf8rNzZ0zZ86LL77Y3NwcCoUKCgq+qWJFRUVTU9M555xz/fXXqyEFBQXXXXddMBjcuHHjmjVrbr/9dhH55z//KSJz584tLS0VEZfLdcEFF2zdurWxsbG+vn7kyJHdm14AALIKAR4AgL7J7Xa3v/3bMIxUKlVbW3v//fcvXrx4wIAB3fjMZDKpPjlteCqVsn4Tvv1A9eK73/3u5MmTXS5X2kepG/I7vrG9v/3tbyIyc+bMtOEXXHDBxo0bd+zYof7r8/lEZOvWrcccc4xVaMmSJZ2dMAAA7IAADwBA37Rhwwbrd+BFJJlM7ty58/HHH9++ffvPfvazlStX5ubmdvUz+/XrFw6Hd+/ePX78+PbDr7rqqquuusr673vvvXfnnXda/3W5XCpUG4axZ8+eTz/99OOPP37//fdDodBBK9bW1orIk08+mXbUQD0hb9++feq/M2fO/Pjjj5999tmNGzeee+65J5988vHHH5+fn9/VCQQAIJsR4AEAOCy43e5Ro0bdf//9c+bMqaur+8tf/jJ9+vSufsiwYcPq6+t379594GZfffVV2pB33333hRde+Pzzz6PRqIgUFRUdd9xxzc3NkUjkAJ8Tj8dbWlpE5MMPP/ymBslk0u12T5s2rbCwcOXKlTU1NatXr169erXb7T7llFPmzp07atSoLkwhAABZjAAPAMBhxOfzjR079u233/7888+78faxY8du27Zt8+bNV199tbpqfb/Us+4sGzduXLp0aW5u7ve+972xY8cee+yxRxxxhMPhuOyyyw4c4HNyctRT69avX3+A++SVCRMmTJgwQT3cfvv27Vu3bn3//fe3bdv2u9/97oQTTujSZAIAkJ2cvT0CAABAK3VjfPur6zvve9/7ntvtbm5ufuGFF76pzWeffbZly5b2Q5577jkRueeee26++eazzz578ODBDocjlUod9BJ6h8OhHpi3a9eutD/FYrHa2lp1CX0ikaivr9+7d6+IDBw48Lzzzlu8eHFFRcX3v/99wzDWrVvXjSkFACALEeABADiMhMPhv//97yJSXl7ejbeXlpbOmjVLRFavXv3f//3fHRvs27dvyZIl7Z9LZ5pmQ0ODiBxzzDHtW37wwQfBYPCgFU866SQRqaioSBv+/PPPX3nllS+99JKItLW1XX755bNnz25/RCAvL0/dqB8Ohzs9fQAAZDUCPAAAh4VEIvHJJ58sWrSoubm5f//+EydO7N7nXH311SeccEIikVi0aNEDDzywffv2UCgUi8VqamoqKirmzp37+eeff//737faOxwO9bvxL7zwQjweF5FoNLp+/fp77rlHNUi7YT4SibTP4bNnz87Pz9+8efPy5ctV4DcMY/369eou9x/84AciUlpaOmjQIMMwHn30UeugwBdffKHO/I8ePbp7UwoAQLbhHngAAPqm6dOnp/2MnHrh9Xpvv/32bj+hPScn5+GHH16yZMnmzZvfeuutt956q/1f8/PzFy5ceOaZZ77xxhvWwNmzZ99///1r16596aWXCgsL1XPpzj77bKfT+Ze//OWmm2668sor//3f/11ESktLm5ubf/SjHw0cOPDxxx8XkX79+i1YsGDJkiUVFRUVFRWlpaXBYDAejzscjkWLFqlDAyJy4403Ll68+M0333z77bdLSkri8Xhra6uIHHfcceqSAQAA+gACPAAAfZP1M+yKy+UaOnToscceO3fu3COOOOJQPtnr9d59993bt29/4403qqurm5qacnJyBg0aNGnSpAsvvLCsrExEhgwZYrWfNm2a1+v9r//6ry+//NLhcJx++ulTpkyZOnVqU1PT7t27GxsbBw8erFrecssty5cv37dvX15envX2M84444knnnj22Wdramp27949YMCA44477oorrvjWt75ltTn99NP/8Ic/rFmzZufOnY2NjYWFhccff/w555wzffr0bvxaHgAA2clhmmZvj4P9LFiwYOfOnb/61a96e0QAAAAAALaUSCR+/OMfi8idd945c+bMzryFe+ABAAAAALABAjwAAAAAADZAgAcAAAAAwAYI8AAAAAAA2AABHgAAAAAAGyDAAwAAAABgAwR4AAAAAABsgAAPAAAAAIANEOABAAAAALABAjwAAAAAADbg7u0RODjTNDdt2rRx48avvvrK6/Uec8wxc+bMGTFiRFqzQCCwZs2ayspKv99fVlY2ceLEyy67zOfzda8ZAAAAAABZJdsDvGmay5Yt27Rpk4jk5ua2trZWVlZ+8MEHd91117hx46xmTU1Nt912W2Njo4h4vd6GhoZ169ZVVVUtXbq0oKCgq80AAAAAAMg22R7gN2zYsGnTpry8vFtvvfXkk082TfPpp5/esGHDo48++thjj1lnzlesWNHY2FheXv7zn/986NChO3fu/PWvf7179+5Vq1Zdd9111qd1sllnNDY2PvXUUz05qQAAAACAw4ZhGF19S1YH+FgstnbtWhG5/fbbv/Od76iB8+bN+9///d+dO3f+/e9/P+OMM0QkEAhUVlZ6PJ6FCxcOGjRIRI466qhFixb97Gc/e/fdd6+++mqPx9P5Zp2RSqVaW1vffvvtTEw1AAAAAODwEY/HO9kyqx9i9+GHHwYCgeHDh1vpXUScTueMGTO+/e1vqyvhRWTLli2GYZx44okqlivl5eXl5eXhcLiqqqpLzTrjq6++OqQJAwAAAABAREQ+++yzTrbM6jPw1dXVInL66aenDZ82bdq0adOs/3700UciMnbs2LRm48aN27lzZ3V1tfqETjbrjG9/+9vxeHzBggVdmJiuMAwjGAwWFBS4XK4MlbC0tbWlUimHw9GvX79M10qlUm1tbfn5+W53xhe8YDCorkjp16+fw+HQUM7lcuXl5WW6UDKZDIVCIuLxeLSVKywsdDozfrAvHA4nEgkR0VBO2ypmmmZra6uIuN3u/Pz8jNYSvatYNBqNxWIioqGcmo0+ny8nJyejhUSktbXVNE2n01lYWJjpWqpcbm5ubm5upgvF4/FIJCIiXq9XQ7lYLBaNRouKijJdSNr19hrKRSIRwzA0PDQnFAolk0nRtQkLhUIOh0PDA31V3ysiOTk5GsppWw7p6ntEH+7qA4GAnr6Xrr5HJBKJcDisoftVu9nJZPKuu+4SkeOPP76Tb8zqAL9v3z4RGTly5IGbtbS0iMiRRx6ZNnzw4MEi4vf7u9SskwoKCsaPH9+lt3ReMpn0+/3FxcUauubm5mYV4MvKyjJdyzCMlpaWfv36df5uhW7z+/1q76esrEzD3o/f73e73Rr26hKJRCAQEBGv16utXElJiYZjSa2treraIQ3ltK1iqVSqublZRHJycjRscnSuYqFQSO0laChnmmZTU1NhYaGG3ZGmpia1V1daWprpWqqcz+fTcDAuGo2q4JSfn6+hXCQSCYVC/fv3z3QhEWlpaVF7dRrKBYPBRCJRUlKS6UKBQEAd0CwtLdVw/DQQCOhJMqrvFZHc3FwN5bQth3T1PaIPd/WNjY16+l66+h4Ri8Xa2to0JAi1m616+y7J6gCvIndRUdGWLVvWr1+/a9cun89XXl4+Y8aM9o+gV3mm4yFPFW/UXzvfLM3mzZs7ztZgMGiapjokmQlqAY3H4914qkFXmaapXmRuciypVEpEEomEVTRz2k+XhgCfSqUMw9AwD61FQme5eDyuYQ9SLR56ymlbxazlMJVK9bFVzJp1Gsqpz+/GFu5QKmr4vlShZDKpoZY6oKleaCunbR6qF3q6RD3LRvv+UM8mTM90Wf2Gni5R23JIV98j+nBXL3r7Xs3l+l5XrxZCDQmi23uhNgjwr7322nvvvSciBQUFLS0tVVVVVVVVF1100dy5c1Uzlb07no3cb4A/aLM099xzj7osqr0xY8YYhtHW1tb9aeuEcDic0c9vzzTNTE+ORR3K1UYdidQglUrp3OokEglt5dRF+9poK6dzFdPQY1g0r2LaykWj0Wg0qqeWzi4xFotp24PUXE7bPNRcTud0aduEid7p0rkJ0zlddPWHjq7eduX6alevs/vtqqwO8Co5v/fee5MnT77qqqvKyspisdjGjRufeeaZV155Zdy4cSeddJK0OySzX9YWopPNAAAAAADIQlkd4H0+XzweP+GEE2655RZ1DUNubu7MmTP37du3fv36l19+WQX44uJidQ9G2tvVgRPrXrVONktz+eWXdzwQ+NlnnzU1NWXu3hJ1CVZubq6G65aj0ahpmg6Hw+v1ZrqWaZrRaNTj8Wi4oToWi6lrzLxer4brD9VlNhruRrMuz3O5XNrK6ZmH1gXtGsppW8XUMi8iTqdTw019OlexRCKhrp3TUy4SiegppLNLFJFIJJKTk6PhcSeGYahnTOgpl0wmE4mEhjsw5V9fmYhoKBePx1OplIZlg01Yj9C2HNLV9xS6+kPUh7t6q1fUUE7NRg2Fun3TTVYH+JKSEr/f/93vfjdt63XmmWeqW+LVf4uLi/fs2dMxmash7QN8Z5qlmTdvXseB99xzT0tLS+YeNKpuXMnLy9Ow7sViMbXro+G5qYZhRKNRr9erYbOdSCTUep6fn69h7yeRSOh59mwikVCrek5OjrZyeXl5GramhmGoAK+hnLZVLJVKqb06l8vVx1Yx6ynZGsqZphmJRPQ8rV19Xw6HQ8P3pcrp+UWJaDSq9ur0lItEIolEQs88tI79aShnmqae6Uomk2oT5vP5NBzKTyaTTqdTz3SpTZieLaa25ZCuvkf04a5eHZigqz8U1m+kaygXi8Xi8bjP59PwELvuBfis/h14Fao7Ph1dPTHS7/erbXZxcbGI7NmzJ61ZQ0OD9dfONwMAAAAAIAtldYBXPyBXV1eXNlxF7qFDh6rTdGPGjJF//Wh8e9u3bxeR0aNHq/92shkAAAAAAFkoqwP81KlTRWTjxo1pD9l//fXXReToo49W/z3zzDNdLld1dXX7J8nX19fX1NT4fL7TTjutS80AAAAAAMhCWR3ghw0bdvzxx3/99df333//3r17RSQcDj/zzDNbtmzxeDyXX365alZUVDR+/PhIJPLwww+r34UKBAJLliwxTXPKlCnWHTudbAYAAAAAQBbK6ofYicgNN9xwxx13VFVVXX311QUFBeqJ8R6P5/rrrz/iiCOsZtdcc01NTU11dfUVV1wxZMiQr7/+2jTN4cOHz5kzp/2ndbIZAAAAAADZJtsD/NChQ3/3u9+tXbv2gw8+CAQCw4YNO/roo3/4wx8OGTKkfbOysrJly5atXr26srKytrZ2wIABZ5xxxqWXXpr2AMZONgMAAAAAINtke4AXkf79+19//fUHbVZUVDR//vz58+f3SDMAAAAAALJKVt8DDwAAAAAAFAI8AAAAAAA2QIAHAAAAAMAGCPAAAAAAANgAAR4AAAAAABsgwAMAAAAAYAMEeAAAAAAAbIAADwAAAACADRDgAQAAAACwAQI8AAAAAAA2QIAHAAAAAMAGCPAAAAAAANgAAR4AAAAAABsgwAMAAAAAYAMEeAAAAAAAbIAADwAAAACADRDgAQAAAACwAQI8AAAAAAA2QIAHAAAAAMAGCPAAAAAAANgAAR4AAAAAABsgwAMAAAAAYAMEeAAAAAAAbIAADwAAAACADRDgAQAAAACwAQI8AAAAAAA24O7tEbAlwzAMw2hra8vQ55umKSLhcNjhcGSohCWVSqkXmZsci5quSCQSi8UyXcswDPUiGAxmupaIpFKpRCKhYR5a35eecuorC4VCGhbFZDKpXmgop20VU4VEJKM9Rlo5PauY9X3pKSci0Wg0Ho9nuoqah6lUSsP3pcRiMWtmZo7VJeosp2ce6tyKJZNJPctG+02Yhu7XMAw902V9WclkUtts1Nb3iq7poqvvKXT1PVKu73X1qpaGBGFNVFcR4Luv2zP9oKw9SA2bbati5ianfRXJ5HzbLz3ltE2atZeg+SvTtijqKccq1lO1tJUTXfPQ0semS3PXoUr0vd7eNE3935f1OtPl+t5y2Ff3Oujqe6SKetGHp0vbWcC+t4ppm65ud+8E+O5wuVwul6uoqChDn59MJv1+f0FBgdud8S+oublZreSZmxyLYRgtLS35+fkejyfTtfx+vzr02K9fPw1dmN/vd7vdBQUFmS6USCQCgYCIeDwebeUKCwtdLlema7W2tqqD7hrKaVvFUqlUc3OziLjd7j62ioVCoUgkIiIaypmm2dTUlJeXl5ubm9FCItLU1GSaptPp1PB9qXJerzcvLy/ThaLRqDqZoKdcJBIJhUJ65mFLS4s6C6ShXDAYTCQSGgoFAoFEIiEihYWFTmfG73YMBAJOp7OwsDDThVTfKyI5OTkaymlbDunqe0Qf7uobGxs1d/V5eXl09d0Wi8Xa2to0JAhrr76ruAceAAAAAAAbIMADAAAAAGADBHgAAAAAAGyAAA8AAAAAgA0Q4AEAAAAAsAECPAAAAAAANkCABwAAAADABgjwAAAAAADYAAEeAAAAAAAbIMADAAAAAGADBHgAAAAAAGyAAA8AAAAAgA0Q4AEAAAAAsAECPAAAAAAANkCABwAAAADABgjwAAAAAADYAAEeAAAAAAAbIMADAAAAAGADBHgAAAAAAGyAAA8AAAAAgA0Q4AEAAAAAsAECPAAAAAAANkCABwAAAADABgjwAAAAAADYAAEeAAAAAAAbIMADAAAAAGAD7t4ega6pq6u78cYbv/3tb993331pfwoEAmvWrKmsrPT7/WVlZRMnTrzssst8Pl/3mgEAAAAAkFXsFOBN0/z9738fj8c7/qmpqem2225rbGwUEa/X29DQsG7duqqqqqVLlxYUFHS1GQAAAAAA2cZOl9C//vrrH3/88X7/tGLFisbGxvLy8uXLl69du/aRRx4ZOHDg7t27V61a1Y1mAAAAAABkG9sE+MbGxmeeeWa/fwoEApWVlR6PZ+HChcOGDXM4HEcdddSiRYtE5N1337XO2HeyGQAAAAAAWcgeAd40zcceeywSiUydOrXjX7ds2WIYxoknnjho0CBrYHl5eXl5eTgcrqqq6lIzAAAAAACykD0C/ObNm6uqqs4666xTTjml418/+ugjERk7dmza8HHjxolIdXV1l5oBAAAAAJCFbBDgA4HAE088UVhYOG/evP02aGlpEZEjjzwybfjgwYNFxO/3d6kZAAAAAABZyAZPoV+xYkVbW9stt9xSVFS03waBQEBE8vPz04arB8urv3a+WZo1a9Z0vD0+EAikUqlIJNKlCem8VColIrFYLJFIZKiExTRN9SJzk2NR0xWPxw3D0FNLRCKRiMPh0FDOMAwN89CadclkUlu5aDTqdGb8YJ81aRrKaVvFrPUroz2GRecqlkwm1QsN5dRsjMfj1nqdaaZpavi+FA39vLT7vvSUU1X0zEOdWzHDMPQsG9aiHo1G9WzCNE+Xni2mtuWQrr5H0NUfOrr6HqFmo4YE0e11KtsDfGVl5ZYtW8aNGzd58uRvaqOyd8ffgdtvgD9oszRPPPFEa2tr2sAxY8akUqlQKNT5CekGbX2KiJimmenJsUSjUT2FlHA4rKdQKpXS010qyWTS6qYzTeeiqLOczukyDKOvrmLaysVisVgspqeWzi4xHo/rfIqqznLa5qHmcjqnS9smTNrt+uuppa2czu+Lrv7Q0dXbrlxf7ep1dr9dldWX0IdCoccee8zr9V533XUHOARiHZLZLytTdbIZAAAAAABZKKvPwD/99NPNzc3z5s0bOHDgAZoVFxdHIpGOx2OCwaCIlJSUdKlZmltuuaXjEaytW7fW19d3PJnfU1KpVDgc9vl8Gq5bDoVCpmk6HI6ONxf0ODVdXq/X7c74ghcOh9UlWPn5+RquPwyHwy6XKzc3N9OFrMsOc3JytJXTsyhGo1F1QkZDOW2rmHV03+Vy5eXlZbSW6F3FrBsQNJRTs1HPdOnsElU5j8eTk5OT6UKJREKd1PJ4PB6PR0+5zG0l27N6ew3lYrGYYRg+ny/ThSKRiLq0Us8mTF0p6vV6M11I9VEi4na7NZTTthz24a7eOpFLV38ogsFgbm4uXf2h0NnVJ5PJaDSqofvt9s1E2Rvga2pq3nzzzVGjRp133nkHbllcXLxnz56OyVwNaR/gO9MszYwZMzoO/Oijj/bu3Zu5bU8ymQyHwx6PR0/QVdcmaNiUGoahpktDnxKNRtV67vV6Nez9RKNRl8ulZ3dEreo6y+Xm5rpcrkzXso6UaSinbRWz7rVxOp19bBUzDEMFeA3l1F6dnoNW6vvSE2ZUOT1JRkTUXl1OTo6GcqZpxmIxPdNl7f1oKJdMJlOplIZC6kiBiOTm5mo4fhqLxfT0UarvFV2bMG3LYd/u6tULuvpDEQwG6eoPkc6uPhaLRaNRDQnC2qvvquwN8A0NDSJSU1Mzc+bMtD9VV1dfcMEFIvLb3/726KOPLi4uFpE9e/bs9xPUX60XB20GAAAAAEAWyt574HNycoo7UNetuVwu9V91WHrMmDGyvx9y3759u4iMHj1a/beTzQAAAAAAyELZewb+tNNOO+2009IGvvfeew8++ODo0aPvu+8+a+CZZ5751FNPVVdXBwIB66fm6uvra2pqfD6f9SGdbAYAAAAAQBbK3jPwnVdUVDR+/PhIJPLwww+re6sCgcCSJUtM05wyZYp1x04nmwEAAAAAkIWy9wx8l1xzzTU1NTXV1dVXXHHFkCFDvv76a9M0hw8fPmfOnG40AwAAAAAg2/SFM/AiUlZWtmzZsunTpxcXF9fW1g4YMGDWrFkPPfRQ2m+9dLIZAAAAAADZxmZn4CdNmvTqq6/u909FRUXz58+fP3/+gT+hk80AAAAAAMgqfeQMPAAAAAAAfRsBHgAAAAAAGyDAAwAAAABgAwR4AAAAAABsgAAPAAAAAIANEOABAAAAALABAjwAAAAAADZAgAcAAAAAwAYI8AAAAAAA2AABHgAAAAAAGyDAAwAAAABgAwR4AAAAAABsgAAPAIF8ApEAACAASURBVAAAAIANEOABAAAAALABAjwAAAAAADZAgAcAAAAAwAYI8AAAAAAA2AABHgAAAAAAGyDAAwAAAABgAwR4AAAAAABsgAAPAAAAAIANEOABAAAAALABAjwAAAAAADZAgAcAAAAAwAYI8AAAAAAA2AABHgAAAAAAG3D39gjYUjKZNAzD7/dn6PNN0xSRtrY2h8ORoRKWVCqlKmZucixqukKhUDgcznQtwzDUi0AgkOlaqlwqldI2D0UkFoslk0k95VpbWzUsitZXpqGcmq5gMJjRKu0lk8k+toqprkNbOREJh8ORSCTTVdQ81LM6K5FIJBaLZbqK1XXoKacWDz3z0FoUNZQzDEPP5rJ9f5jpWqqcw+HQuQmLx+MayulcDpU+3NUHg0GnU8dpP7r6Q0FX3yPUbNSQIKzvq6sI8N3hcDgcDofbnam5l0qlDMNwu916UpNpmhmdHItpmoZhOJ1Ol8uV6VqpVEqtFS6XS89xED3zUC0bIuJ0OrWV07MoWl+ZhnJqujQsG6ZpquMsOlcxl8ulYTcrmUyqrameNTqZTOoppLNLVOX0rMuGYejsOtTioW0eqhd6VjE908UmrEdoWw4Ph67e5XLR1Xebmi66+kOhs6tXs1Fnl9hVBPjuUJ1mQUFBhj4/mUzG4/G8vDwNi048Hld7CZmbHIthGLFYLC8vz+PxZLqW3+9Xm5yCggINez9+v9/tdmuYh4lEIh6Pi0hOTo62cj6fT8PWtLW1VU2ahnLaVrFUKqUOgbtcLm2rmNfr1bCKhUIhtcOqYY02TTMajXq93tzc3IwWEhH1fTkcDg3flyqXm5ubl5eX6ULRaDSRSIiInnKRSCSZTOqZh4lEQu0AaSgXDAYTiYSGQoFAQG3C8vPzNYS0QCCQ0b0ai+p7RUTPFlPbckhX3yP6cFcfjUbp6g+Rzq4+FoslEon8/PxMJwhrr76ruAceAAAAAAAbIMADAAAAAGADBHgAAAAAAGyAAA8AAAAAgA0Q4AEAAAAAsAECPAAAAAAANkCABwAAAADABgjwAAAAAADYAAEeAAAAAAAbIMADAAAAAGADBHgAAAAAAGyAAA8AAAAAgA0Q4AEAAAAAsAECPAAAAAAANkCABwAAAADABgjwAAAAAADYAAEeAAAAAAAbIMADAAAAAGADBHgAAAAAAGyAAA8AAAAAgA0Q4AEAAAAAsAECPAAAAAAANkCABwAAAADABgjwAAAAAADYAAEeAAAAAAAbIMADAAAAAGAD7t4egYNrbGxcvXr1559/vmfPnrKysvLy8ksuuWTkyJFpzQKBwJo1ayorK/1+f1lZ2cSJEy+77DKfz9e9ZgAAAAAAZJVsD/AffvjhkiVLIpGIiBQVFdXV1dXW1m7duvXqq68+77zzrGZNTU233XZbY2OjiHi93oaGhnXr1lVVVS1durSgoKCrzQAAAAAAyDZZfQl9IpF4/PHHI5HI6aef/txzzz377LNr1qyZNWuWYRhPPvnkrl27rJYrVqxobGwsLy9fvnz52rVrH3nkkYEDB+7evXvVqlXtP7CTzQAAAAAAyDZZHeA3b95cX1/fv3//n//85/369RMRn8931VVXnX322YZhvPjii6pZIBCorKz0eDwLFy4cNmyYw+E46qijFi1aJCLvvvtuPB7vUjMAAAAAALJQVgf4nTt3isjUqVNzcnLaD586dar1VxHZsmWLYRgnnnjioEGDrDbl5eXl5eXhcLiqqqpLzQAAAAAAyEJZHeBra2tFZPjw4WnDi4uLRWTfvn3qvx999JGIjB07Nq3ZuHHjRKS6urpLzQAAAAAAyEJZ/RC7uXPnzp49e9iwYWnDP/30UxGxTqS3tLSIyJFHHpnWbPDgwSLi9/u71AwAAAAAgCyU1QG+42/FiUgwGHzhhRdEZNKkSWpIIBAQkfz8/LSW6sHy6q+db5bmiSeeiEajaQObm5tTqVQoFOr8tHRJKpUSkUgk4nRm/BIJ0zTVi8xNTlqtaDSaSCQyXUvNQxEJhUIOh0NDuUQioWEeWtOls1wkEtEwDw3DUC80lNO2ilnrl2EYfWwVs0roKScisVgsmUxqKCQipmlq+L5UoXg8bq3XmWOtX3rKqW9Kzzxs39tnulYikcjo1t9ifV/hcFhP96tnuqwvK5lMaiinbTmkq+9BfbKrF119bx/u6nUGFjUbw+Fwpgt1+zvK6gDfUV1d3dKlS+vr60tLS2fMmKEGquzd8Xfg9hvgD9oszZo1a1pbW9MGjhkzJpVKqR+3y5xYLJbRz2/PNM1MT45F8/MCOx5/yRxt81BEDMPQVk7nPNRZTucqpqHHsGhexbSV0zldOrvERCKhZ7dYfzmdXaLOcjqni03YodM5XXT1NiokdPU9hK5eP9sE+EQi8corr7zwwgvxeLywsPAXv/iFei69tDsk801v7FIzAAAAAACykD0C/JdffvnQQw999dVXIjJmzJibb765f//+1l+Li4sjkUjHCyqCwaCIlJSUdKlZmocffrjjlTwvv/xybW1tUVFR9yfpgAzDCAaDBQUFLpcrQyUsra2tpmk6HA7rgEjmpFKptra2/Px8tzvjC14wGFQXwPTr10/D9YfBYNDlcuXl5WW6kHXZocfj0VausLBQw90c4XBYHUfTUE7bKmaaprqEx+12d7x/p8fpXMWi0ai6hMHn86X9UEiPU7NRQyHR2yWqcrm5ubm5uZkuFI/H1ckEr9eroVwsFotGo5nbSrbX1tamrkLUUC4SiRiG0fFSvh4XCoXUvoeeTZi618zn82W6kOp7RSQnJ0dDOW3LIV19j+jDXX0gENDT99LV94hEIhEOhzV0v92+mcgGAf6NN95YsWJFIpEoKSmZO3fu5MmT0+ZmcXHxnj17Ok6/GtI+wHemWRr1jPo0GzdudDgcmetf1AS63W4NXbPD4VDXJmjoLlWidrlcGmpZC0lOTo6GvR+Hw+F0OjVMl0VnObfbreFYkvU1aSinbRWz7m7KaI9h0bmKWVc5ut1uDXt1omu6FD3fl6JnuqwbI/WUU+FTzzxs39tnulYsFjMMQ+cmzO12azh+qm0TZk2XnnLalkO6+h5BV3/o6Op7hFqj9SSI7sn2AL958+bly5eLyMSJE2+66ab9Hq9Vvyq3Z8+etOENDQ3WXzvfDAAAAACALJTVvwO/Z8+eRx99VEQuvfTSBQsWfNPVVmPGjJH9/ZD79u3bRWT06NFdagYAAAAAQBbK6gD/xhtvJBKJqVOnXnHFFQe4huHMM890uVzV1dXtnyRfX19fU1Pj8/lOO+20LjUDAAAAACALZXWA/+tf/yoiEyZMaNkfK4cXFRWNHz8+Eok8/PDD6if7AoHAkiVLTNOcMmWKx+PpUjMAAAAAALJQ9t4Dn0gk9u7dKyIPPPDAfhsMHDjwySefVK+vueaampqa6urqK664YsiQIV9//bVpmsOHD58zZ077t3SyGQAAAAAA2SZ7z8Dv27ev843LysqWLVs2ffr04uLi2traAQMGzJo166GHHkq7bb6TzQAAAAAAyDbZewb+yCOPfPXVVzvfvqioaP78+fPnz++RZgAAAAAAZJXsPQMPAAAAAAAsBHgAAAAAAGyAAA8AAAAAgA0Q4AEAAAAAsAECPAAAAAAANkCABwAAAADABrL3Z+QAoNfF7rjxED+h0PqoQ/ygb5b74KMZ+2wAAABkEc7AAwAAAABgAwR4AAAAAABsgAAPAAAAAIANEOABAAAAALABAjwAAAAAADZAgAcAAAAAwAYI8AAAAAAA2AC/Aw8AADIidseNmS7hs2odwofkPvhoD4wKAACZxxl4AAAAAABsgDPwAADgsNbJKwVyRHIO7VR/J3lFvCIikvi/w7lSAABAgAcAe2ufPQpFTC0Bwy1SKCJdKUf2AAD0ImtzWWAN0VK3sIu12FziwLiEHgAAAAAAG+AMPAAAgA1k6KGA6nL9HjwVyflDAMgcAjyAXtBxNzRXJFdERJIiycyPQKGIIWJkvhAAAADQU7iEHgAAAAAAG+AMPHpfJq4JzPvXi3jPfSbXBAKHg8KH7hVdTzZSD1LqXi16JOBQ9Oy+R6H1sT34oSLCmg6gAwI8AECHQ9ld7uojfLut4OBNskWX5qcjkwGjI6dIoa6DIMhCB1g4WQ4B4BBxCT0AAAAAADZAgAcAAAAAwAa4hL47EolEMplsamrKaJVAIJDRz1dM01T/ZnpyLG1tbWlD7HLN6gGuCVS33Ou5Tu/A1x8Gb/9lj1f0+/09/pl2+dIBAOhFHXfP1J5bx72pjGptbXU4HBoKBYPBYDCYoQ+3y77Hoe+Th0KhcDjcIyNzAGpR1JMgVC1t5USkublZT6FuIMB3h9PpdDqdXq83Q5+fSqVisZjH43E6M36JRDQaNU3T4XBkbnIsarpycnJcLlemax22evZ7VF9Zbm6uns02AABor+NmXefelDplJSIej0dDuUgkwl6iHMK+nGEY8XhcRHJyctzujKe8ZDKZSCQ0JAgRicViqVRKenpHd7/UbNSWjLrxRgJ8d7hcLqfTmZ+fn6HPTyaTsVgsLy9Pw7oXi8XUMa3MTY7FMIxYLOb1ej0ez/8Zh0wXPpz07PeYSCTUotjjW1O+dAAADqrjZv2b9qYyIRQKqQCvoZxpmpFIJDc3Nzc3N0Ml7LLv4b53YTffKJKpebc/zrsfTCQSGhKEiKgDE6IlsMRisXg87vP5Mn36Su1md+ON3AMPAAAAAIANcAYeAAAAyEb7ff5OoYip5Xyy+19P3jloOX6vHtCGAA8AAACg+w7woN/OUwcL7HKhO9BbuIQeAAAAAAAbIMADAAAAAGADXEIP9Ck9cg1be4UiSZFkz34oAAAAgK7jDDwAAAAAADZAgAcAAAAAwAYI8AAAAAAA2AABHgAAAAAAGyDAAwAAAABgAwR4AAAAAABsgAAPAAAAAIANEOABAAAAALABAjwAAAAAADZAgAcAAAAAwAYI8AAAAAAA2AABHgAAAAAAGyDAAwAAAABgAwR4AAAAAABsgAAPAAAAAIANEOABAAAAALABd2+PADIodseNB22TbzXO6Kj8S6GIqasWAAAAAPQlnIEHAAAAAMAGCPAAAAAAANgAAR4AAAAAABs47O6BDwQCa9asqays9Pv9ZWVlEydOvOyyy3w+X2+PFwAAAAAAB3J4BfimpqbbbrutsbFRRLxeb0NDw7p166qqqpYuXVpQUNDbYwcAAAAAwDc6vC6hX7FiRWNjY3l5+fLly9euXfvII48MHDhw9+7dq1at6u1RAwAAAADgQA6jAB8IBCorKz0ez8KFC4cNG+ZwOI466qhFixaJyLvvvhuPx3t7BAEAAAAA+EaH0SX0W7ZsMQxj7NixgwYNsgaWl5eXl5fv3Lmzqqrq9NNP78XRAwAAAABbcN59R6FITEst63Fl3SiX++CjPTkqWeAwOgP/0UcficjYsWPTho8bN05Eqqure2GcAAAAAADonMMowLe0tIjIkUcemTZ88ODBIuL3+3thnAAAAAAA6JzD6BL6QCAgIvn5+WnD1fPn1V87uvfee8PhcNrAYDBoGEZbW1sGRlNExDRNEQmHww6H41A+x9ND4wMAAAAAttPVyJZKpUQkGAxmZnTSC3XDYRfgO/5c3IED/DvvvNPa2po2cMyYMaZpxmKZvenj0J+rR4AHAAAAcNjqXmTLdNA7FIdRgFentb9JIpHQNibatN32i94eBQAAAABAzziMAnxxcXEkEgmFQmnD1QUSJSUl+33Xc8891zH5//GPf9y1a9c3veXQGYbR2trar18/l8uVoRKWQCCQSqUcDkdxcXGma6npKigoyMnJyXSt1tZWwzBEpLi4+BDvROhkObfb7fP5Dt700CSTSXUhUG5urrZyehbFYDCojqNpKKdtFUulUurqHrfbXVhYmNFaoncVi0Qi0WhURDSUM03T7/fn5+d7PBm/rsjv95um6XQ6i4qKMl1LlfN6vV6vN9OFYrGYuh0sLy9PQ7loNBqJRDK3lWzP6u01lAuHw4lEQsOy0dbWlkwmRaSoqMjpzPjjitra2pxOZ8d7DHuc6qNExOPxaCinbTmkq+8Rfbirb2lp0dP30tX3iHg8HgqFNCQIa6++qw6vAL9nz56OAV4N+aaloeND70TE7XY7HI7M7fqrQwZOp1NDarJoq6VnuqxVzuVyaQjwDocjo4uExbpbRmc5l8ul+SvLdDltq5g1UXq+L0XzKqahHF1ij1TRX07n96WnnLauvn1/qCHAa5su64yInnLalkO6+h5BV98jVfSX63tdvTVdmU4Q3b4H/jB6Cr06w7xnz5604Q0NDdZfAQAAAADITodRgB8zZozs7/fet2/fLiKjR4/uhXECAAAAAKBzDqMAf+aZZ7pcrurq6vYPnK+vr6+pqfH5fKeddlovjhsAAAAAAAd2GAX4oqKi8ePHRyKRhx9+WD3gIRAILFmyxDTNKVOmaHhgBgAAAAAA3XYYPcRORK655pqamprq6uorrrhiyJAhX3/9tWmaw4cPnzNnTm+PGgAAAAAAB3IYnYEXkbKysmXLlk2fPr24uLi2tnbAgAGzZs166KGHNPwcFwAAAAAAh+LwOgMvIkVFRfPnz58/f/4hfs5nn3124YUX9sgodWSaZiqVcjqdGn7/LJVKqd/t0PMjEIZh9MnpUr8DoeHHftSyISIOh0NbOW3zUNtXpnMVUz9bquf7Eo2rmLUoapuNfF+HQvP31Ve7Dm1dPZuwHiynbfdG6DoOGV39IaKr7xHapksVsn5fs/MOuwDfU+LxeG1tbW+PBQAAAADgcEGA745JkyaVlpb29lgAAAAAAGxv1KhRnWzp6MZZewAAAAAAoNnh9RA7AAAAAABsigAPAAAAAIANEOABAAAAALABAjwAAAAAADZAgAcAAAAAwAYI8AAAAAAA2AABHgAAAAAAGyDAAwAAAABgAwR4AAAAAABsgAAPAAAAAIANEOABAAAAALABAjwAAAAAADbg7u0RsKUlS5Zs2bKlt8cCAAAAAGBvbrf7hhtuOOecczrVONNj0yf5/f5IJHLqqaf29ogAAAAAAGzJMIx33nlHREKhUCffQoDvpv79+//kJz/p7bEAAAAAANhSIpFQAb7zuAceAAAAAAAbIMADAAAAAGADBHgAAAAAAGyAAA8AAAAAgA0Q4AEAAAAAsAECPAAAAAAANkCABwAAAADABgjwAAAAAADYAAEeAAAAAAAbIMADAAAAAGADBHgAAAAAAGyAAA8AAAAAgA0Q4AEAOIy8+uqrU6ZMefzxx3t7RDLo/vvvnzJlyl//+tfeHhEAAHoYAR4AAAAAABsgwAMAAAAAYAMEeAAAAAAAbIAADwAAAACADbh7ewQAAECPaW5ufv755//xj3/s2rWrqKhozJgxl1566dFHH33gd23fvn3Dhg2fffZZfX39iBEjRo0adfHFFw8fPtxq8NZbbz3wwAPXXnvtzJkzn3322bfffrupqWngwIGTJk2aM2dOQUGBavbuu+/+8pe/vPbaa6dOnbpixYrKyspIJDJy5Mirrrpq4sSJra2tv//97ysrK2Ox2LBhwy699NJp06ZZJVavXv3EE0/Mmzdv9uzZ7cft/vvv//Of/3zfffedccYZakhLS8vatWu3bdtWV1fn8/mGDh06a9ass846y+FwfNMENjU13XjjjXV1dRdffPF11113gJYAAGQzAjwAAH3Ejh077rnnnubmZhEpKSlpaGhoaGjYtGnTggUL2kflNBUVFcuXL1evi4qKPvnkk08++eT111+/7777JkyY0L5lIpG49dZb/+d//ueII44YMGBAbW3tCy+88Mknn/zmN79xuVxWs3379l177bWBQGDYsGH19fU1NTWLFy9esGDBc889V1dXN3z48H379n322Wf3339/YWFhWomDampquuaaa5qbmx0OR0lJSTgc3rFjx44dOzomf0sgELj11lvr6upmzJhBegcA2BqX0AMA0BdEo9F77723ubn54osvXr9+/csvv7x+/fpLLrnEMIwlS5Z8/fXX+31XXV3dH//4RxG57LLL1q9fv27duoqKijPPPDORSPzmN7+Jx+PtG7/00kv79u1bsWLFmjVrnn/++QcffNDlclVXV3/88cftm7388svl5eWvvPLKypUr165dO2rUKNM0f/3rX+fl5T3//PMrV6588cUXx48fLyLr16/v6mQ+9dRTzc3N48ePr6ioeOmll1577bWbb75ZRFauXBmNRju2D4VCt99++65du6ZNm/azn/2M9A4AsDUCPAAAfUFFRUVTU9M555xz/fXXq2vaCwoKrrvuuunTpxuGsWbNmv2+65lnnjEM49xzz/2P//gP9a6ysrK77777W9/61r59+9ICtt/vX7x48THHHKP+O378eHVZ+5dfftm+mc/nu/POO9WnFRYW/vCHPxQRl8t11113DRo0SES8Xq86W15XV9fVyfznP/8pInPnzi0tLVUfe8EFF0yYMGHkyJH19fVpjaPR6KJFi2pqaiZNmrRgwYL2lwkAAGBHBHgAAPqCv/3tbyIyc+bMtOEXXHCBiOzYsWO/76qurhaRSy65pP1Ap9N58cUXi8iHH37Yfnh5efmYMWPaDxk6dKiIJJPJ9gNHjx7dr18/679HHHGEiIwYMUI1bj8w7Y2d4fP5RGTr1q2GYVgDlyxZ8uSTT44cObJ9y0Qi8Ytf/GLHjh2FhYW/+MUvSO8AgD6Ae+ABAOgLamtrReTJJ590u//Pxj2RSIjIvn37Or4lHo/v27fP4XCkRV8RKS8vlw5nyIcNG5bWbL9XpKtz42ltysrK2g90Ort5CmHmzJkff/zxs88+u3HjxnPPPffkk08+/vjj8/PzO7b84x//uHfvXhFpa2t75513zj333O5VBAAgexDgAQCwvXg83tLSIh3OmbdvkEwm07J9c3OzaZr9+vVLGy7/CuFpsb/9efUDyOh95tOmTSssLFy5cmVNTc3q1atXr17tdrtPOeWUuXPnjho1qn3LvXv3nnXWWUcfffTKlSv/8z//c9KkSfvN+QAA2AgBHgAA28vJySkoKAgGg+vXr7d+1O2gSktLHQ5HW1tbx2yvDgeknUvvFa2trWlDJkyYMGHChL17927btm379u1bt259//33t23b9rvf/e6EE05o3+yuu+5KpVKvv/56XV3ds88+e+211+oddwAAehj3wAMAYHsOh0PdYb5r1660P8Visdra2v1eQu/xePr372+aZtpT6ERk586d8q9b3HVKpVLt/2ua5u7du63/JhKJ+vp6dWH8wIEDzzvvvMWLF1dUVHz/+983DGPdunXt3ztjxgy32+3xeG644QYRqaio+KZH8QMAYBcEeAAA+oKTTjpJRCoqKtKGP//881deeeVLL710gHe9+OKL7QemUin1OSeeeGJGxnV/1EPm0p4k/+GHH7a/D7+tre3yyy+fPXt2KBSyBubl5akfpQuHw/v95IkTJ06YMMEwjN///vemaWZk7AEA0IIADwBAXzB79uz8/PzNmzcvX748GAyKiGEY69evV3eJ/+AHP9jvu6666iqXy/XGG288+eSTKhU3Nzf/8pe/3LlzZ//+/Ts+0z5zRowYISJvvfWW9avyn3766dKlS3Nzc602paWlgwYNMgzj0UcfVdMoIl988cVzzz0nIqNHj/6mD//pT3/qcrm2bdu2devWDE4DAAAZxj3wAAD0Bf369VuwYMGSJUsqKioqKipKS0uDwWA8Hnc4HIsWLRo+fPh+3zVkyJCbbrrp0Ucfff7551evXl1UVOT3+0WkqKho0aJF7cNzpn3nO9855phjPv3005/+9KcjRoyIx+N1dXXl5eXnnnvus88+azW78cYbFy9e/Oabb7799tslJSXxeFzdJH/cccfNmjXrmz58yJAhl1566erVq5cvX37qqad6PB4dkwQAQE/jDDwAAH3EGWec8cQTT0yfPv2oo44KhUIDBgyYOnXqU089NW3atAO86/zzz3/sscemTp06fPjwaDQ6atSo888/f+XKlWPHjtU25iKSk5Pz0EMPzZw5c/Dgwbt3704mk5dccskf/vCHtEfHn3766X/4wx8mTZo0cODAQCDgdruPP/74m266admyZQc+3HDllVeWlZXt2bNn7dq1GZ4UAAAyxcHNYN2wYMGCnTt3/upXv+rtEQEAAAAA2FIikfjxj38sInfeeWcnb1vjDDwAAAAAADZAgAcAAAAAwAYI8AAAAAAA2AABHgAAAAAAGyDAAwAAAABgAwR4AAAAAABsgAAPAAAAAIANEOABAAAAALABAjwAAAAAADZAgAcAAAAAwAbcvT0CB2ea5qZNmzZu3PjVV195vd5jjjlmzpw5I0aMSGsWCATWrFlTWVnp9/vLysomTpx42WWX+Xy+7jUDAAAAACCrZHuAN01z2bJlmzZtEpHc3NzW1tbKysoPPvjgrrvuGjdunNWsqanptttua2xsFBGv19vQ0LBu3bqqqqqlS5cWFBR0tVlnGIYRCoV6ZiIBAAAAAIeZZDLZ1bdke4DfsGHDpk2b8vLybr311pNPPtk0zaeffnrDhg2PPvroY489Zp05X7FiRWNjY3l5+c9//vOhQ4fu3Lnz17/+9e7du1etWnXddddZn9bJZp3x5Zdfzps3rycnFQAAAACAb5bV98DHYrG1a9eKyO23337qqafm5OR4PJ558+aVl5c3Nzf//e9/V80CgUBlZaXH41m4cOGwYcMcDsdRRx21aNEiEXn33Xfj8XiXmnWGOocPAAAAAMAh+vrrrzvZMqvPwH/44YeBQGD48OHf+c53rIFOp3PGjBlvvfWWlaK3bNliGMbYsWMHDRpkNSsvLy8vL9+5c2dVVdXpp5/e+Wad4fP53G53//79e2Aiv0EqlXI6dRxeSaVS6oW2cn11uhwOh8Ph0FNLRHSW66tfGdN1KEzTNE1T+tx09dWuw/q+dJbre1+ZLNduhgAAIABJREFUtunSvxxqrqWnXF9dDoWuvicKqRd09Yderq9+ZdoKmaa5b98+Een8Q9myOsBXV1eLSMdcPW3atGnTpln//eijj0Rk7Nixac3GjRu3c+fO6upq9QmdbNYZZWVlo0aNWrVqVRcmpiuSyaTf7y8uLna7M/4FNTc3q26lrKws07UMw2hpaenXr5/H48l0Lb/fr24pKSsr09CF+f1+t9vd1ScpdEMikQgEAiLi9Xq1lSspKXG5XJmu1draqi6E0VBO2yqWSqWam5tFJCcnp6ioKKO1RO8qFgqFIpGIiGgoZ5pmU1NTYWFhbm5uRguJSFNTk9odKS0tzXQtVc7n8+Xl5WW6UDQaDQaDIpKfn6+hXCQSCYVCGT3MbWlpaTEMQ0Q0lAsGg4lEoqSkJNOFAoFAIpEQkdLSUg07kYFAwOl0FhYWZrqQ6ntFJDc3V0M5bcshXX2P6MNdfWNjo56+l66+R8Risba2Ng0JQu1mJxKJ888/X0Q6n8Wy+hJ6dTRi5MiRB27W0tIiIkceeWTa8MGDB4uI2lR0vhkAAAAAAFkoq8/Aq8hdVFS0ZcuW9evX79q1y+fzlZeXz5gxo/0j6NUJyfz8/LS3q/OT6q+db5bm2muv7fi0eZ/PZxhG5jK/uvqlra1Nw6ljdUWKaZoaDmGo6QqFQuFwONO11FE6+eZvtsfLpVIpbfNQRGKxWDeeWtm9cq2trRoWResr01BO5yqmWOedMkrnKmZdzKannIiEw2F1Iiij1DzUszqrcpFIJBaLaSikXugppxYPPfPQWhQ1lFPXOmoo1L4/zHQtq5zOTVg8HtfzfYneMzR9uKsPBoN6rijuk1296Op76ep7hJqNGhKE9X11VQYDfEtLy6ZNmxoaGk455ZSTTz45JyenG58gIq+99tp7770nIgUFBS0tLVVVVVVVVRdddNHcuXNVMzV/O15OvN8Af9BmaWpqajpuPseMGWOaZqbjk7X91kNDGlT66nSZpml1LnrK9dWvTFs5ndPF92WjQoq27yuVSunsOnSW0zYPNZfTOV19tZbOLrGvTpfmLlFb10FXb7tydPX69UyAf+2111555ZX+/fs/+OCDasgHH3xwwQUX1NXVqf+OHTv2tdde63j5+oGp5Pzee+9Nnjz5qquuKisri8ViGzdufOaZZ1555ZVx48addNJJcrCjF+ouss43AwAAAAAgC/VAgL/55puXLVsmIhdeeKEaEo/Hf/SjH1npXUQ+/PDDKVOmfPz/2LvT+CjKtO/7R3dn7ewLO0SIGBeCDtwjyBIBgSugKKCoKDKgF4IRxYVhRAYXGBdERx1HkQtFBGVxARHcATGgAiGCUUcxQFhNQLJ19k4vdb+o5+ondwIxSXWfWfr3fcEnVJ9d/6rurrP7qOWs//ynUUNGWa3W6urqXr16Pfjgg/qZrsHBwePGjTtz5szmzZs3bNigF/DR0dH6IAq1nq6P4uAZbKaBzWr58MMP61b+//znP48cOeK7Ud+cTqfNZouKilIwiF1RUZE+iJ2CYTz06w4iIiIUDLtis9n0PWexsbEKTpO22WwBAQF1L9DwOofDoe/YCgkJURYXHR2tYBC70tJSfRA7BXHKNjG3262fSRQYGBgZGenTLFG7iXnOclQQp2laYWFheHi4gpGNCgsL9ZGNFAxUpsdZrdaQkBBfB1VVVelff8rGzCsvL1cwNqqIFBcX64fsFMSVl5c7HI7o6GhfB5WUlOjHFWJiYhSct1xSUmI2mxUMjKr3vSISHBysIE7Z55Cu3ivacFdfUFAQFhZGV2+Eyq7ebreXlZUpqCA8v+oby+iP1x07dujVe2BgYI8ePfSJn3/++c8//ywiCxcuvPHGG9euXbtw4cLs7OwNGzbcdNNNDZ95TExMcXHxVVddVevlS0lJ0S+J1/8bHR2dl5dXtzLXp9Qs4BvSrJazjpKqf5v67k3V56zsPmE1QxVEqF8vZXHKXkPFcW3vLVO2XrxfrTHIE9eWsjwRbaxLbJa4Nrl9SVv8ClMWRFffGoM8cW0pi67eixGKfyU2itHdus8//7yItG/f/qeffnrhhRf0iR988IGIdOvWbd68eRdddNGCBQtSU1NF5K233mrUzPWiuu6OFv1YsWdPjL4vPC8vr1az06dPex5teDMAAAAAAFogowX8gQMHRCQtLS0pKckzcevWrSIyZcoUz3mw+t3tcnJyGjVz/QZyNU/F1+kld9euXfX59+7dW/73pvE1ff/99yKSnJys/7eBzQAAAAAAaIGMFvDHjx8XkYsvvrjmlBMnTojIVVdd5ZnYpUsXETl27FijZj58+HAR+fTTT2uNSPnZZ5+JSM+ePfX/pqSkWCyWrKysmiPJnzp1Kjs722q1XnHFFY1qBgAAAABAC2S0gNfPPK95w0a9ug4MDOzfv79non6nysaOftGtW7dLLrnkxIkTTz755O+//67P580339y5c2dQUNAtt9yiN4uKiurXr19lZeVzzz2nB9lstkWLFmmaNmzYME9oA5sBAAAAANACGR3ELjExMS8v75tvvpk6dao+Zfny5SJy1VVXWa1WT7P9+/eLSEJCQmPnf8899zz00EOZmZnTpk0LDw/XR4wPCgqaOXNmx44dPc2mT5+enZ2dlZU1adKkLl26nDhxQtO0hISEyZMn15xbA5sBAAAAANDSGD0Cr5/lvmrVqg0bNjidzvfeey8jI0NExo0b52mTmZn5+uuvi8hFF13U2Pl37dr1X//6V2pqanx8vN1u79at27Bhw/71r38NGzasZrO4uLgXX3xx9OjR0dHRv/32W7t27a6//vpnn3225k6EhjcDAAAAAKClMXoE/r777nvxxRdLSkpuuOEGi8WiX6zeoUMH/fz2srKya6+9dufOnfr0+++/vwkR8fHxM2fO/MNmUVFRaWlpaWlpXmkGAAAAAECLYvQIfGxs7ObNm+Pj40VEr9KDgoKWLFkSFRUlIlVVVV999ZU+/Z577mGgOAAAAAAAmsboEXgRufLKK3/44YdPP/10//797du3v/7663v16uV5tEuXLn369PnLX/5y4403Gs8CAAAAAMA/eaGAF5FOnTrdcccddafHx8efPHnSKxEAAAAAAPgzowX8c889JyIPPvig2Vzf2fjHjx9/991327VrN2XKFIOJAAAAAAD4IaMF/Jw5c0Tk/vvvr7+Az8/PnzNnTpcuXSjgAQAAAABoAqOD2DWEy+VKT08XkTNnziiIAwAAAACg7WnKEXh9zPmaOnToYDKZztW+srKyoqJCRLp06dKEOAAAAAAA0JQCvqCgoNaUwsLChjzxnnvuaUIcAAAAAABoSgH/2GOPef5esGCBiDzyyCP1XwMfGBjYr1+/kSNHNiEOAAAAAAA0pYB//PHHPX/rBfyjjz4aEOCdO9IBAAAAAIC6jFbdM2bMEJF6LoAHAAAAAADGGS3gly5dWnei0+k0m831n1QPAAAAAAAazms19hdffDFlypQePXqEhYUFBgbm5uaKSHp6+tKlS+sOegcAAAAAABrFCwW83W6fNGlSamrqqlWrjh49qt8xTnfkyJG0tLTOnTsvX77ceBAAAAAAAH7LaAGvaVpaWtqaNWtEJDY2dvz48TUfjYmJMZlM1dXV06ZNe+KJJwxmAQAAAADgt4wW8N9+++2KFStEZNSoUQcPHtywYUPNR8eOHXvgwIEBAwaIyMKFC3NycgzGAQAAAADgn4wW8Pogdu3bt1+3bl1sbGzdBklJSVu2bElISHA4HIsXLzYYBwAAAACAfzJawO/du1dEbr/99qioqHO1CQsL0+82t3//foNxAAAAAAD4J6MF/LFjx0QkOTm5/mZJSUkicuDAAYNxAAAAAAD4J6MFfHBwsIiUl5fX3ywvL89gEAAAAAAA/sxoAd+zZ08RyczMrL9Zenq6iPTo0cNgHAAAAAAA/sloAT927FgRWbly5cGDB8/VZv369evXrxeR0aNHG4wDAAAAAMA/GS3g77333vj4eIfDMXTo0G3btrnd7pqPnjx5cubMmRMnThQRq9U6a9Ysg3EAAAAAAPinAIPPj46O3rBhQ2pqam5u7ogRI+Lj4/XpY8aMOX78eFFRkf5fk8m0cuXKTp06GYwDAAAAAMA/GT0CLyIpKSkZGRn9+vUTkfz8fH1iVlaWp3pPTEzctm3bhAkTjGcBAAAAAOCfjB6B1yUnJ+/evXvXrl2ffPLJvn378vPznU5nbGxsr169Ro4cOXr0aIvF4pWgFkLTNE3TXC6Xj+avX4ngdrt9F1GXgiw9Qs16aZrmCTWZTArifPqR8PBcpaIyTs3nsOZb5ussZZuY4verWTYxBXF6VtvrEnVq1svzUVQZp/L9UhOnrKuv2R96/vZpHF9hxoOErt4bWXT1BlPUx7W9rt6zXr6uIGpde95wJgVfDG3P/Pnzc3JyXnrppeZeEAAAAABAq+RwOK699loRmT9//rhx4xryFO8cga/F6XSazWaz2Qvn57dMAQEBFoslKirKR/N3uVxlZWXh4eEKzlwoKSnRNM1kMkVGRvo6y+12l5aWWq3WwMBAX2eVlZXpu+giIyMVHIEvKyuzWCyhoaG+DnI6neXl5SISFBSkLC4iIkLB5lxRUeFwOEREQZyyTUzTtJKSEhEJCAgICwvzaZao3cSqqqrsdruIKIjTX0Y166WyS9TjgoODg4ODfR1UXV1dWVkpIiEhIQri7HZ7VVWV774layotLdUPYiiIq6ysdDqdERERvg4qLy93Op2i6iusvLzcZDJZrVZfB+l9r4gEBgYqiFP2OaSr94o23NXbbDY1fS9dvVc4HI6KigoF3a/nV31jea2A/+KLL1avXr1jx47ff/+9oqLixIkTXbt2TU9P/+WXX2688ca4uDhvBbUEJpPJZDL5rn/RPy4BAQEBAT7Zw1IrSz8LQ0F3qVfUAQEBCrI8m1xgYKCCXz8mk8lsNitYLw+VcfoeK1+neN4mBXHKNjHPyVE+7TE8VG5i1dXV+h8K4vQ+ymKxKPvMq3m/dGrWy3POoZo4vfhU8xrW7O19nWW329V8Nmr2hwr2nyr7CvOsl5o4ZZ9DunqvoKs3jq7eK/QtWk0F0TRe+Faw2+2TJk1KTU1dtWrV0aNHKyoqPA8dOXIkLS2tc+fOy5cvNx4EAAAAAIDfMlrAa5qWlpa2Zs0aEYmNjR0/fnzNR2NiYkwmU3V19bRp05544gmDWQAAAAAA+C2jBfy33367YsUKERk1atTBgwc3bNhQ89GxY8ceOHBgwIABIrJw4cKcnByDcQAAAAAA+CejBfzSpUtFpH379uvWrYuNja3bICkpacuWLQkJCQ6HY/HixQbjAAAAAADwT0YL+L1794rI7bffXs+QgGFhYTNmzBCR/fv3G4wDAAAAAMA/GS3gjx07JiLJycn1N0tKShKRAwcOGIwDAAAAAMA/GS3g9XsM/uEt7PLy8gwGAQAAAADgz4wW8D179hSRzMzM+pulp6eLSI8ePQzGAQAAAADgn4wW8GPHjhWRlStXHjx48Fxt1q9fv379ehEZPXq0wTgAAAAAAPyT0QL+3nvvjY+PdzgcQ4cO3bZtm9vtrvnoyZMnZ86cOXHiRBGxWq2zZs0yGAcAAAAAgH8KMPj86OjoDRs2pKam5ubmjhgxIj4+Xp8+ZsyY48ePFxUV6f81mUwrV67s1KmTwTgAAAAAAPyT0SPwIpKSkpKRkdGvXz8Ryc/P1ydmZWV5qvfExMRt27ZNmDDBeBYAAAAAAP7J6BF4XXJy8u7du3ft2vXJJ5/s27cvPz/f6XTGxsb26tVr5MiRo0ePtlgsXgkCAAAAAMA/eaeAFxGTyTRw4MCBAwd6a4YAAAAAAMDD6Cn0U6dOfeeddwoKCryyNAAAAAAA4KyMFvArV66cOHFi+/btBwwYsHDhwoyMDJfL5ZUlAwAAAAAAHl4YxE5E3G737t27H3vssf79+3fo0OHWW2996623Tp8+7ZWZAwAAAAAAo9fAHzlyJD09fceOHenp6YcPHxaRgoKCtWvXrl27VkT69u07atSo0aNH9+/fPzAw0AvLCwAAAACAXzJawHfv3r179+5TpkwRkd9++02v5NPT0w8cOCAi+/bt27dv31NPPRUZGTly5MhRo0ZNmzbNC0sNAAAAAICf8c4p9LouXbrccsstS5cu/eWXX06fPv3ee+/dc889l156qclkKikpWb9+/Z133unFOAAAAAAA/Ic3C/iaIiMjO3To0KlTp06dOoWEhPgoBQAAAAAAP+G1+8CLSFlZ2a5du3bs2LFjx449e/bY7faaj3bs2HHIkCFejAMAAAAAwH8YLeALCwu/+eYbvWj/7rvvat1DrlOnTkOHDh0yZMjQoUOTkpJMJpPBOAAAAAAA/JPRAj4+Pl7TtJpTunbtqlfsQ4YM6dmzJ0U7AAAAAADGGS3gPdV7TEzMfffdd9tttyUmJlK0AwAAAADgXV4bxK6oqOjxxx8fPnz4X/7yl2XLlv38889ut9tbMwcAAAAAwM8ZPQL//ffff/2/Tp48eezYsWPHjr399tsiEhsbO3jw4JSUlMGDB/ft2zcoKMj44ubm5s6aNeviiy/+xz/+Ueshm822du3ajIyM4uLiuLi4AQMGTJw40Wq1Nq0ZAAAAAAAtitEC/rLLLrvssstmzpypadrx48c9xfxPP/1UWFi4adOmTZs2iUhoaGj//v1TUlIWLlzY5CxN0/79739XV1fXfaigoGDOnDn5+fkiEhIScvr06Y0bN2ZmZi5evDg8PLyxzQAAAAAAaGm8dgq9yWQ677zzJk2a9Oqrr/7444+FhYUfffTR3LlzBw8eHBQUVFlZ+dVXX9U9bN4on3322X/+85+zPrRs2bL8/PzExMRXXnnlnXfeeeGFF9q3b3/y5MlVq1Y1oRkAAAAAAC2N1wr4WoKCgoKCgkwmk8vl8srF8Pn5+W+++eZZH7LZbBkZGUFBQQ8//HC3bt1MJtP5558/b948EdmxY4fniH0DmwEAAAAA0AIZPYW+poqKil27dm3fvv2rr77as2eP0+n0PGQ2my+//PJRo0Y1bc6api1ZsqSysnL48OHbtm2r9ejOnTtdLlefPn06dOjgmZiYmJiYmJiTk5OZmTlw4MCGNwMAAAAAoAUyWsBXVlbu3r37q6++2r59++7dux0OR81HO3funJqampqaOnLkyNjY2CanpKenZ2ZmXnnllX/+85/rFvA//vijiPTp06fW9L59++bk5GRlZemVeQObAQAAAECzMG0Z0NyL0CAVg79s7kXwU0YL+Ojo6FonnwcFBaWkpKSmpo4aNSo5Odn4PeFtNttrr70WERFx5513/vTTT3UbFBUViUjnzp1rTe/UqZOIFBcXN6oZAAAAAAAtkNEC3lO9X3DBBXrRPnTo0LCwMMML9v9btmxZaWnpgw8+GBUVddYGNptNROqG6gPL6482vFktY8eOLS0trTWxR48eTqezoKCgUSvSWOdaJO/SNE3/19er41H39fQFfb1EpLCwUE2c0+m02+0KsnRVVVXK4tTs3vK8Zcr2pqnZxHQOh6ONbWIeJSUlxnfUNkRZWVlZWZmvU/TPodvtVvN+aZpWXl5eUVGhIEunJk5/GZW9hvofCuKUrZdnpfRjD2riVA4GZLfbFcSp/Bzq6OqNa5NdvajqexUrLy+XttjV69RUEE1jtIC/7rrrRo0alZqampiY6JUFqiUjI2Pnzp19+/YdMmTIudrov8Lr3gfurAX8HzarpbS0tKSkpNZEfVg+zyfJR3w9/+aKa6vrpThLZRzr1briFK+XssS2+n4pzlIZx3qR1RLiWK/WldhW3y/FWSq11besJb9fRgv4lJSU8vLy7t2719/s+PHj7777brt27aZMmdLwmZeXly9ZsiQkJOTuu++uZ7df/a+v57L8BjarJSIiou5Es9ksIj7dE6lpmpo9nZ6XRVlcW10vxVkq41gvg0H6H21svUTtqrXh90txlpo41ssrQWqyhPfLe1kq4+jqDQbpf7S9TUy9tvqWKV6vRjFawM+ZM0dE7r//fr2mPZf8/Pw5c+Z06dKlUQX8ihUrCgsL77zzzvbt29fTLDo6urKyUj+Loyb9DJyYmJhGNavlww8/rDtxwYIFhw8fjouLa9h6NJrT6SwuLo6KigoI8OZtAs6qsLDQ7XabTCbfrY6Hy+UqKiqKiIgICgrydVZxcbF+H4TY2FgFW2BxcXFAQEDd8zu8zuFw6GeLhISEKIuLjo62WCy+ziopKdHPqFQQp2wTc7vd+ilYgYGB57oIyItUbmLl5eWVlZUiEhkZ6es4/Rqf8PDw4OBgnwaJSEFBgaZpZrPZyMCrjYqzWq2hoaG+DqqqqtK/7MLCwhTE6d+2Cr5WRKSoqMjlcomIgriysjKHw3GuHwxeZLPZ9OMKMTEx9f++8lac2Ww+6xEL79L7XhEJDg5WEKfsc0hX7xVtuKvPz89X0/cqFhYW1ia7ervdXlpaqqCC8Pyqbyyf14ci4nK50tPTReTMmTMNf1Z2dvYXX3yRlJR0zTXX1N8yOjo6Ly+vbmWuT6lZwDekGQAAAIA2prWM7g7UrykFfHx8fK0pHTp0qGcXRWVlpT5sQ5cuXRqecvr0aRHJzs4eN25crYeysrKuu+46EXn++ed79uwZHR0tInl5eWedg/6o548/bAYAAAAAQAvUlAK+7uh/DRym75577ml4SmBgYN2iurq6uqKiwmKx6Gde6eeV9e7de9euXVlZWbWO1X///fcikpycrP+3gc0AAAAAAGiBmlLAP/bYY56/FyxYICKPPPJI/ddoBQYG9uvXb+TIkQ1PueKKK6644opaE7/55ptnnnkmOTn5H//4h2diSkrK8uXLs7KybDab59KjU6dOZWdnW61Wz0wa2AwAAAAAgBaoKQX8448/7vlbL+AfffRRBcOtnUtUVFS/fv127dr13HPPPfzww1ar1WazLVq0SNO0YcOGeYbcaGAzAAAAAABaIKNV94wZM6QF3Bdh+vTp2dnZWVlZkyZN6tKly4kTJzRNS0hImDx5chOaAQAAAADQ0hgt4JcuXeqV5TAoLi7uxRdfXLNmTUZGxm+//dauXbvBgwfffPPNtW7Y0MBmAAAAAAC0NM123nvTDBo0aNOmTWd9KCoqKi0tLS0trf45NLAZAAAAAAAtSn0jzwEAAAAAgBaCAh4AAAAAgFaAAh4AAAAAgFaAAh4AAAAAgFaAAh4AAAAAgFaAAh4AAAAAgFbAJwW80+l0u92+mDMAAAAAAP7JawX8F198MWXKlB49eoSFhQUGBubm5opIenr60qVLCwoKvJUCAAAAAIB/8kIBb7fbJ02alJqaumrVqqNHj1ZUVHgeOnLkSFpaWufOnZcvX248CAAAAAAAv2W0gNc0LS0tbc2aNSISGxs7fvz4mo/GxMSYTKbq6upp06Y98cQTBrMAAAAAAPBbRgv4b7/9dsWKFSIyatSogwcPbtiwoeajY8eOPXDgwIABA0Rk4cKFOTk5BuMAAAAAAPBPRgv4pUuXikj79u3XrVsXGxtbt0FSUtKWLVsSEhIcDsfixYsNxgEAAAAA4J+MFvB79+4Vkdtvvz0qKupcbcLCwmbMmCEi+/fvNxgHAAAAAIB/MlrAHzt2TESSk5Prb5aUlCQiBw4cMBgHAAAAAIB/MlrABwcHi0h5eXn9zfLy8gwGAQAAAADgz4wW8D179hSRzMzM+pulp6eLSI8ePQzGAQAAAADgn4wW8GPHjhWRlStXHjx48Fxt1q9fv379ehEZPXq0wTgAAAAAAPyT0QL+3nvvjY+PdzgcQ4cO3bZtm9vtrvnoyZMnZ86cOXHiRBGxWq2zZs0yGAcAAAAAgH8KMPj86OjoDRs2pKam5ubmjhgxIj4+Xp8+ZsyY48ePFxUV6f81mUwrV67s1KmTwTgAAAAALYppy4DmXgTAXxg9Ai8iKSkpGRkZ/fr1E5H8/Hx9YlZWlqd6T0xM3LZt24QJE4xnAQAAAADgn4wegdclJyfv3r17165dn3zyyb59+/Lz851OZ2xsbK9evUaOHDl69GiLxeKVIAAAAAAA/JN3CngRMZlMAwcOHDhwoLdmCAAAAAAAPLxwCj0AAAAAAPC1xh2Bnz9/vsG8J554wuAcAAAAAADwQ40r4J988kmDeRTwAAAAAAA0QeMK+Li4uLNOLykpcTgcnv9aLBaLxVJdXe2Zkpyc3KtXr6YtYgukaZqmaTVX2btcLpeIOJ1OTdN8FOHhifDd6ni43W4RcTqdJpPJ11k110tNnNvtVvAaOp1O/Q+VcU6nU3/vfMrzlimIU7aJeebv0x7DQ+Um5nmPFMTpL6PL5VLwGnoSlWWpWS/9M684Ts1rqPhbTM1no2Z/2Ja+wjyfQ5VxKt8vunr4lbba1XvWy9efec+v+sZqXAHvuUtcTRs2bJg0aZLD4ejbt+/f/va3/v37d+3a1WQy5ebmfvfdd4sXL961a9ehQ4cWLlw4fvz4pi1lS+N0Ol0ul81m82lKWVmZT+dfk6Zpvl4dj4qKCjVBupKSEjVBLper5k4rX6uurlYWV1paqiZIcZzKTczpdLbVTUxZnMr1UtklVlVVVVVVqclSHKfsNVQcp3K9lH2Fidr1cjgcbfL9oquHX9G/TdpqV6+y+20so6PQHzhw4NZbb7Xb7XPmzHnmmWdq7qjo1q1bt27dxo4d+/jjjy9cuHDSpEmZmZmXXHKJwcSWICAgwGKxREdH+2j+LpertLQ0IiJCwe33SkpK3G63yWSKiorydZbb7S4pKQkLCwsMDPR1Vmlpqb7/LCoqSsE+49LSUovFYrVafR3kdDr1sjMoKEhZXGRkpNns8wEvy8vL9b2qCuKUbWL6Z15EAgICwsPDfZol/7teajaxyspKu90uIgri9HLaarUGBQX5NEhEbDabpmlmszkyMtLXWXpcSEhIcHCwr4Oqq6v139+hoaEK4uwm8W1sAAAgAElEQVR2e2Vlpe++JWvSv8VEREFcRUWF0+lU8NkoKyvTj8yo6X7LysrMZrOC7xS9jxJVX2HKPoeKu3qVv6ZUdvVodUJDQ9tkV69/YyqoIDy/6hvLaAH/3HPP2e32QYMGLVq06KwraTKZHnvsse3bt+/cufPZZ59dsWKFwcSWwGQymUymgACv3YTvrCwWi68jalKQpVfUatbL82kMCAhQUMCbTCaz2axgvTxnEKmM0y+K8XWW521SEydKPoqekw8V9Bjyv6+hmk3MU1QoiPN8DttYl6hTsy17ztNTE6fvjFPzGtbs7X2dZTabVW7LIhIQEKCggFfzq6ZWYlv6HCru6lX+mlLZ1aPV0T8eba+r1zcxBRVEky/kNPqtsGXLFhG5+uqr6/mCMZvNo0eP9jQGAAAAAACNZbSAz8vLE5GOHTvW36xdu3Yi8vvvvxuMAwAAAADAPxk9CSEyMrKgoCAzM/OOO+6op9nevXtFJDY21mAcAAAAYJBpy4DmXoQG0Ubuau5FANCyGD0C36dPHxFZu3btwYMHz9UmOzt73bp1ItK3b1+DcQAAAAAA+CejR+CnTp26devW4uLia6+99s0337ziiitqNdi9e/eUKVP0wTmnTp1qMA4AAADwE63lTAEAyhgt4G+55ZaVK1du2bLl119/HTBgwIgRI/r373/++eeLyOHDh/fs2bN161a95dVXX33jjTcaXV4AAAAAAPyS0QLebDZv2LDhtttu+/DDD0Vk69atnoq9pgkTJqxcuVLB3bwAAAAAAGiTvHBz0fDw8A8++GDTpk1XX311zeHoTSZTt27dxo8f//nnn7/33ntWq9V4FgAAAAAA/snoEXidyWS69tprr732WhEpKys7fPhwSEhI9+7dg4ODvTJ/AAAAAAD8nHcK+JrCw8Mvu+wyr88WAAAAAAB/5oVT6AEAAAAAgK9RwAMAAAAA0ApQwAMAAAAA0ApQwAMAAAAA0ApQwAMAAAAA0ApQwAMAAAAA0ApQwAMAAAAA0ApQwAMAAAAA0AoEeGtGNptt9erV27dv//HHH4uKipxOZ2xsbK9evYYPHz558uTo6GhvBQEAAAAA4Ie8UMBrmvbaa6/Nnj27rKys5vTCwsJDhw59+OGH8+bNe/7556dNm2YymYzHAQAAAADgh7xQwC9atGjevHn635GRkUlJSd27dw8ICDhy5MiBAwdsNltZWdn06dNLSkpmz55tPA4AAAAAAD9ktID/8ccf58+fLyJxcXGPPvrotGnTrFar59HKysrXXntt4cKFBQUFDz300JgxYy688EKDiQAAAAAA+CGjg9i9/PLLbrc7MDBw06ZNs2bNqlm9i0hoaOisWbM2btwYEBDgcrleeuklg3EAAAAAAPgnowX89u3bRWTy5MkDBw48V5vBgwdPmTJFRLZu3WowDgAAAAAA/2S0gP/tt99EpH///vU3u+KKK0Tk5MmTBuMAAAAAAPBPRq+B1zTN8289jIw/n5+fv2bNmsOHD+fl5cXFxSUmJt54443du3ev1cxms61duzYjI6O4uDguLm7AgAETJ06sdUp/w5sBAAAAANCiGD0C36VLFxHZs2dP/c12794tIl27dm3s/Pfv3z9z5sytW7ceOXIkODg4Nzd3586dDzzwwMcff1yzWUFBwQMPPPDJJ5/k5+cHBAScPn1648aNf/3rX2vd2a6BzQAAAAAAaGmMFvDDhw8XkbfeemvHjh3navPNN9+sXLlSRK666qpGzdzhcLz66quVlZUDBw58++2333rrrbVr115//fUul+v1118/evSop+WyZcvy8/MTExNfeeWVd95554UXXmjfvv3JkydXrVpVc4YNbAYAAAAAQEtjtICfNWuW2Wx2Op3jxo174YUXysvLaz5aUVHxr3/9a+zYsQ6Hw2w233vvvY2aeXp6+qlTp+Lj42fPnh0ZGSkiVqt16tSpQ4cOdblc7733nt7MZrNlZGQEBQU9/PDD3bp1M5lM559/vn5r+h07dlRXVzeqGQAAAAAALZDRAv6SSy555plnRKSoqOjBBx/s1KnT5ZdfPmHChAkTJlx++eUdO3a8//77CwoKROTpp5++5JJLGjXznJwcERk+fHhgYGDN6fphf/1REdm5c6fL5br00ks7dOjgaZOYmJiYmFhRUZGZmdmoZgAAAAAAtEBGC3gR+etf//rGG29ERESISGlpaWZm5vr169evX5+ZmVlaWioiERERr7322pw5cxo7Z32I+4SEhFrTo6OjReTMmTP6f3/88UcR6dOnT61mffv2FZGsrKxGNQMAAAAAoAUyOgq97vbbb7/hhhtWr1795Zdf/vTTT0VFRSISExOTnJw8bNiwSZMmRUVFNW22t956a7du3WpNP3jwoIh4DqTrcZ07d67VrFOnTiJSXFzcqGYAAAAAALRA3ingRSQyMjItLS0tLc1bMxSRuveKE5GysrJ3331XRAYNGqRPsdlsIhIWFlarZXh4uOfRhjcDAAAAAKAFMlrAv/zyyyJy4YUXjhw50hvL8wdyc3MXL1586tSp2NjYMWPG6BP12luvw2s6awH/h81queqqq0pKSmpN7N27t9PpzM/PN7Iuf0jlSQGapvl6dTzqvp4+pQ/BoIDT6ayqqlKTJSJVVVXK4vSzV5RRFqdyE3M4HG11E1MWV1paql+WpYDb7Vb2fpWXl9ca/7XNxCl7DRXHqVyvwsJCZVl2u11llrI4xZ9DwH/o3yZttatXVkE0gdEC/v7773e5XMOHD/d1Ae9wOD744IN33323uro6IiLi0Ucf1celFxFN0+p/YqOaAQAAAADQAhkt4C+++OKffvrp0KFDXlmaczl27Nizzz57/PhxEendu/cDDzwQHx/veTQ6OrqysrLuIYWysjIRiYmJaVSzWpKSkuo+JSgoqLq6OiDAaxcg1KJpmsvlslgsJpPJRxEeTqdT/8N3q+Ohcr1cLpe+y0bBeulxJpPJbPbCqJD1019DETGZTBaLRU2c4rdMQZz6TaztvV9ut9vtdouS90tEnE5n2+sS9Tiz2ayy61ATp388lHW/ynp7t9utaZqCbVn9V5iIKOujRFWXqPJzCPghs9ncJrt6vadSFtSEJxpdskceeeTmm28+duzYxx9/fM011xic21l9/vnny5YtczgcMTExt99++5AhQ2r9houOjs7Ly6tbZutTahbwDWlWy9KlS+tOXLBgweHDh/XB8H3B6XQWFxdHREQo+OgUFha63W6TyeS71fFwuVxFRUVhYWFBQUG+ziouLtZ/iEdFRSn40V9cXBwQEFD3Ag2vczgc+uUewcHByuIiIyMV/NIqKSmprq4WEQVxDd/ETFsG+HRJvEIbuUv/Q+UmVl5eXllZKSIK4jRNKygosFqtwcHBPg0SkYKCAk3TzGazgi5RjwsNDQ0NDfV1UFVVlb63Wk2cvrtczWtYVFSk/wBSEFdWVuZwOBQE2Ww2/cTAyMhIBTtcbDab2WzWbyfkU3rfKyJBQUEK4lR+DgE/FBoa2ia7ervdXlpaqqCC8Pyqbyyj3wo33XTTiy++aDabp0+fnp6ebnBudaWnp7/yyisOh2PAgAGvvvrq0KFD676U+huZl5dXa/rp06elxtvcwGYAAAAAALRARg/wfvbZZxdeeOHf//73p556aujQoX/+85979erVqVOnuoO96+bPn9/wmefl5b300ksicvPNN996663n2gvSu3fvXbt2ZWVl1ToF4PvvvxeR5OTkRjUDAAAAAKAFMlrAjx49uuZ/MzMzMzMz62nfqAL+888/dzgcw4cPnzRpUj3NUlJSli9fnpWVZbPZPDecP3XqVHZ2ttVqveKKKxrVDAAAAACAFsjoKfRhjdSomX/99dci0r9//6Kz8VwzEBUV1a9fv8rKyueee66iokJEbDbbokWLNE0bNmyY5+LMBjYDAAAAAKAFMnoEXh8UxxccDsfvv/8uIk899dRZG7Rv3/7111/X/54+fXp2dnZWVtakSZO6dOly4sQJTdMSEhImT55c8ykNbAYAAAAAQEvj86FNm+zMmTMNbxwXF/fiiy+OHj06Ojr6t99+a9eu3fXXX//ss89ardYmNAMAAAAAoKXxyV3KvHJj286dO2/atKnh7aOiotLS0tLS0rzSDAAAAACAFsVrR+C/+OKLKVOm9OjRIywsLDAwMDc3V0TS09OXLl1aUFDgrRQAAAAAAPyTFwp4u90+adKk1NTUVatWHT16VB8fTnfkyJG0tLTOnTsvX77ceBAAAAAAAH7LaAGvaVpaWtqaNWtEJDY2dvz48TUfjYmJMZlM1dXV06ZNe+KJJwxmAQAAAADgt4wW8N9+++2KFStEZNSoUQcPHtywYUPNR8eOHXvgwIEBAwaIyMKFC3NycgzGAQAAAADgn4wW8EuXLhWR9u3br1u3LjY2tm6DpKSkLVu2JCQkOByOxYsXG4wDAAAAAMA/GS3g9+7dKyK33357VFTUudqEhYXNmDFDRPbv328wDgAAAAAA/2S0gD927JiIJCcn198sKSlJRA4cOGAwDgAAAAAA/2S0gA8ODhaR8vLy+pvl5eUZDAIAAAAAwJ8ZLeB79uwpIpmZmfU3S09PF5EePXoYjAMAAAAAwD8ZLeDHjh0rIitXrjx48OC52qxfv379+vUiMnr0aINxAAAAAAD4J6MF/L333hsfH+9wOIYOHbpt2za3213z0ZMnT86cOXPixIkiYrVaZ82aZTAOAAAAAAD/FGDw+dHR0Rs2bEhNTc3NzR0xYkR8fLw+fcyYMcePHy8qKtL/azKZVq5c2alTJ4NxAAAAAAD4J6NH4EUkJSUlIyOjX79+IpKfn69PzMrK8lTviYmJ27ZtmzBhgvEsAAAAAAD8k9Ej8Lrk5OTdu3fv2rXrk08+2bdvX35+vtPpjI2N7dWr18iRI0ePHm2xWLwSBAAAAACAf/JOAS8iJpNp4MCBAwcO9NYMAQAAAACAhxdOoQcAAAAAAL7mnSPwdrv90KFDx44dqzUKfV1jxozxSiIAAAAAAH7FCwX8smXLHnrooeLi4oY01jTNeCIAAAAAAP7GaAH/ySefzJgxwyuLAgAAAAAAzsVoAf/MM8/of0yfPv3mm2/u2rWr2cx19QAAAAAAeJnRAv7AgQMiMnPmzJdfftkbywMAAIBWzLRlQHMvAgC0WUaPlpeUlIjIDTfc4I2FAQAAAAAAZ2e0gE9ISBCRiooKbywMAAAAAAA4O6MFvH7s/f333/fGwgAAAAAAgLMzeg383Llz161b9+abb1522WWzZs1iBDsAAKBrLddCayN3NfciNEhreT0BAL5jtICPjIzcvn37wIEDH3jggVWrVo0cOfK8886rp4y/6667DCYCAAAAAOCHjBbwmqYtWbIkNzdXRPbv379///7627eNAt7tdrvd7qqqKt/NX0Sqq6udTqePIjw0TdP/8N3qeHjWS/9DQZaIVFVVmUwmX8dpmuZyuRS8hi6Xy/OHsji73a7g5BrPW6YgTuUmpoDnk6ByE/O8dAri9G7K4XB4+itf0zRNwfalczqdCrIcDofnDwVdoh6n7DU0roGL6nK51Hw2avaHCt4vAGgClV29yoJF/4Vjt9t9HeT5Vd9YRgv45cuXL1682OBMWh2Xy+V2u8vKynyaonJoQE3TfL06Hop/0pWXl6sJcrlcnp/ICjgcDmVxikepVBbXZkbfrLXxKt7ElMWpXC+VXaLdblfwK8Gjurq6urpaTZay19C4Ri2qyvVS9hUGAI2lf5so7uqVxbXkrzCjBfySJUtEJCAg4LHHHrvpppu6du3qD5fBBwYGBgQExMXF+Wj+TqfTZrNFRUUFBBh9g/5QUVGR2+02mUyxsbG+znK5XMXFxREREUFBQb7Ostls+v6z2NhYBYcvbDZbQEBAWFiYr4McDod+78aQkBBlcdHR0RaLxddZpaWl+jeBgjiVm5gCnr5I5SZWUVFRWVkpIgriNE0rLCwMDw8PDg72aZCIFBYWappmNptjYmJ8naXHhYaGhoaG+jqoqqpKLwWtVquCuMrKyoqKCt99S3pdAxe1vLzc4XBER0f7enlKSkr0XbQxMTH+8LMKQGtktVqVdfXFxcX68WoFcXa7vaysTEEF4flV31hGf7z++uuvIvLQQw/Nnz/f4KxaHd+9qfqcTSaTyhPnFGQ113opi1P2GiqOa3tvWbOsl+941qKtvl+KgzxxyoJUdh0q41rR9tWoRW2T2xcANFazdPVt6ddvk+dvdLeuvmM4NTXV4HwAAAAAAEA9jBbwF198sYgUFBR4Y2EAAAAAAMDZGT2F/s4779y7d+/bb789duxYzvICAACtDvdXBwC0FkYL+P/+7//+9NNP169f//DDDz/++OMhISFeWSwAQAO1ltpDG7mruRcBAACgdTNawG/atOnWW2/99ddfn3nmmTVr1qSkpJx33nn1jJj6xBNPGEwEAAAAAMAPGS3gx48f7/n7xIkTa9asqb89BTwAAAAAAE1gtIBvRXd5BQDgD7Xbf21zL0KDcEkCAAB+yGgBn5+f75XlAAAAAAAA9TB6GzkAAAAAAKCA0SPwANAErWXgdAAAAKDlMFrAHzp0qFHte/bsaTARAAAAAAA/1LgC/syZM+3atas55YILLmjUHDRNa1R7AAAAAAAgjb0Gfvjw4YxaBwAAAACAeo07Av/jjz8OHz5827Zt8fHx+pTNmzeftaXT6Txx4sSvv/66du3awsLCa6655vXXXw8JCTG6vAAAAAAA+KVGXwP/ww8/jBgxYtu2bfod4MeMGVN/+6eeemr27Nmvv/76HXfc8dFHHzVxMQEAQA2MBAkAgB9q3Cn06enpF1xwQVZW1ogRIwoLCxvylMjIyFdffXXIkCGffvrpG2+80aSFBAAAAADA3zWugL/yyiuzsrLmzJnzww8/fPHFFw18VkBAwNSpU0VkxYoVjV0+AAAAAAAgjS3gRSQ0NHTx4sV79uzp0aNHw5/Vq1cvETlw4EBj4wAAAAAAgDT5PvB//vOfG9X+6NGjImK325sWBwBo7bhmGwAAwKBGH4FvgqqqqsWLF4tIUlKSgjgAAAAAANqeJh6B91i3bl09j2qadvz48ZUrV/7yyy8iMmLECINxAAAAAAD4J6MF/C233NLAlu3bt587d67BOAAAAAAA/JPRAr4hwsPDhw0b9uqrr8bGxiqIAwAAAAD4jvXrq5p7ERpEG7mruRfBy4wW8Hl5efU3MJlM7dq1M5tVXGwPAAAAAEBbZbSA79ixo1eWAwAAAAAA1EPFKfQtis1mW7t2bUZGRnFxcVxc3IABAyZOnGi1Wpt7uQAAAAAAqI93CnhN044cOXLw4EFN0+pvOWrUKK8kNk1BQcGcOXPy8/NFJCQk5PTp0xs3bszMzFy8eHF4eHgzLhgAAAAAAPXzQgH/7bff3nbbbUeOHGlI4z+s8H1q2bJl+fn5iYmJs2fP7tq1a05OztNPP33y5MlVq1bdfffdzbhgAAAAAADUz+jYcjk5OcOGDWtg9d68bDZbRkZGUFDQww8/3K1bN5PJdP7558+bN09EduzYUV1d3dwLCAAAAADAORk9Ar9gwQK99L3uuutmzJjRvXv3Fjvg/M6dO10uV58+fTp06OCZmJiYmJiYmJOTk5mZOXDgwGZcPAAAAAAA6mG0gN+zZ4+IXHPNNRs3bjSZTN5YJF/58ccfRaRPnz61pvft2zcnJycrK4sCHgAAAADQYhk9Wn706FERufPOO1t49S4iRUVFItK5c+da0zt16iQixcXFzbBMAAAAAAA0jNEj8DExMadOnYqLi/PK0viUzWYTkbCwsFrT9fHn9Ufrys3NrTvwntPp1DTN5XL5YDFFRNxut/6v7yLqUpClR6hZL8+75nK5FOxd0jTNpx8JD/2zoScqi1P5OQQAAAC8pbG/Yz2/fn1dQXh+1TeW0QK+f//+H3744b59+wYPHmxwVr6ml+h1bxdXfwF/2223lZSU1JrYu3dvl8ulH9L3nbq5vqNpmq9Xx6OsrExNkE7ZuRUul8tut6vJEhG73a4sTuVHEQAAAPCWptU4LfnsbKMF/IMPPrhp06aXXnpp8uTJMTExXlkmH6n/DnYOh0PZkgA402dzcy8CAAAA0MoYLeCvvPLKF1544f7777/mmmuWLFnypz/9ySuL5QvR0dGVlZXl5eW1pusHhM+192Ho0KEVFRV1n1JdXR0cHOyL5RQRTdOqq6uDgoIUnPutH8U1mUxBQUG+ztLXKzAwUMGtCqqrq/VdNr57m2pyOBwmkykgwOgG9Yfcbre+s8lisSiLU/NRdDgc+qlECuKUbWJ6kIiYzebAwECfZonaTczpdOrnpKmJs9vtyoL0P9R0HdXV1RaLxWKx+DrI5XI5nU4RCQgIUBan7DVU1ts7nU63263g61Jlfyht9ytM2efQ09W3vV9TbbWrV/wr0W63q+x7ha7eGL2nUhbUhCca7T03btx43nnnzZgx43/+53/69OkzaNCgCy+8sFu3bufql+fPn28wscmio6Pz8vLqFvD6lHMV8I8++mjdiQsWLCgpKYmIiPD6QuqcTmd1dbXValXw9eb5leC71fFwuVzV1dWhoaEKvt6Ki4v1Liw8PFzBr5/i4uKAgIC6F2h4ncPh0C/3CAwMVBYXFham4GugpKRE/wGkIE7ZJuZ2uwsLC0XEYrG0sU2svLy8srJSRBTEaZpmt9tDQkIUfJvqPxHMZrOC90tECgoKgoODQ0NDfR1UVVWl761WE1dZWel0OtW8hkVFRXqBoSCurKzM4XAoCLLZbPpXc3h4uIJixmazqfnMO51O/azUgIAABXHKPoeerl7NetHVG1dQUCAiyrp6u91OV2+Qyq7ebrc7HA4FFYTnV31jGf3xOn78+Jr//eabb7755pt62jdvAS8ieXl5taafPn3a8ygAAAAAAC2T0QK+7qDuLVbv3r137dqVlZV1zTXX1Jz+/fffi0hycnIzLRcAAAAAAH/MaAGveERxI1JSUpYvX56VlWWz2aKiovSJp06dys7OtlqtV1xxRfMuHgAAAAAA9fD5hVUtR1RUVL9+/SorK5977jl9XDqbzbZo0SJN04YNG6bgOiIAAAAAAJrM52OktSjTp0/Pzs7OysqaNGlSly5dTpw4oWlaQkLC5MmTm3vRAAAAAACojx8dgReRuLi4F198cfTo0dHR0b/99lu7du2uv/76Z5991mq1NveiAQAAAABQH/86Ai8iUVFRaWlpaWlpBudTUlKydetWryxSXS6Xq6Kiwmq1Krh3V1lZmX5bRTX3WSkvLw8NDVVwe7zy8nLPPXgU3EauvLzcYrGEhIT4Okj/bIhIYGCgsriwsDAF9zHSb0YiIgrilG1imqbpA4VYLBYFOwpVbmJ2u12/7Z+COP1lDAkJCQwM9GmQiJSWloqIyWRScJtGPS44OFjNfcWrqqpERE1cdXW13W5Xc28hT2+vIK6qqsrlcikYvreiokK/YZKar7CKigqTyaTgplOer7CAgAAFcco+h3T1XkFXbxxdvVfoL6OC7lfvEvVfv43idwW8t5w8eXLu3LnNvRQAAAAAAH/hX6fQAwAAAADQSpn006fRKJWVlQ6Ho7mXAgAAAADQ6oWEhDTwwgcKeAAAAAAAWgFOoQcAAAAAoBWggAcAAAAAoBWggAcAAAAAoBWggAcAAAAAoBWggAcAAAAAoBWggAcAAAAAoBWggAcAAAAAoBWggAcAAAAAoBWggAcAAAAAoBWggAcAAAAAoBWggAcAAAAAoBUIaO4FaJV+/vnn3Nzc5l4KAAAAAECrd8kll3Tu3LkhLSngm2LVqlVbt25t7qUAAAAAALR68+fPHzduXENaUsA3Ubdu3WbPnt3cSwEAAAAAaJUcDsecOXMa9RQK+CYKDAxs3759cy8FAAAAAKBVcjgcjX0Kg9gBAAAAANAKUMADAAAAANAKUMADAAAAANAKUMADAAAAANAKUMADAAAAANAKUMADAAAAANAKUMADAAAAANAKUMADAAAAANAKUMADAAAAANAKUMADAAAAANAKUMADAAAAANAKUMADAIBWYMeOHcOGDXv22Wf1/27atGnYsGGvvvpq8y4VAAAqUcADAAAAANAKUMADAAAAANAKUMADAAAAANAKUMADAAAAANAKBDT3AgAAgD+2Y8eOxx577K677ho+fPiyZcsyMjIqKyu7d+8+derUAQMGlJSU/Pvf/87IyLDb7d26dbv55ptHjBhR8+lut/vrr7/+4IMPTp48WVxcHBsbe95551133XWDBg0ymUyff/75okWLLr/88sWLF9d8VnFx8YQJE0Tkgw8+iIiI0Cd+//33H3/88aFDh06dOnXeeeclJSVNmDAhISHB86wtW7Y89dRTs2bNGjVq1AsvvPD111+PGzdu+vTp+qOFhYWrV6/++eefjx49GhUV1bt375tvvrlnz5611veLL7748ssvDxw44HK5evXqNXny5Ia8Sg2ceQObAQDQ0lDAAwDQapw5c+auu+6y2WzdunU7depUdnb23//+97lz57799tu5ubkJCQlnzpw5dOjQk08+GRER0b9/f88Tly9fvmbNGhEJCQmJjo4uKCj4/fff9+7de88999xwww2DBg2yWCz79u0rKysLDw/3PGvHjh0ul2vQoEGe6v39999/5ZVX9L+joqJ+/fXXX3/99bPPPvvHP/5RM05ENE1btGjRjh07ak784YcfFixYUFhYKCIxMTGnT58+ffr09u3b586d69nj4HK5/vnPf3766aciYjKZgoOD9+zZs3fv3pEjR9b/4jRk5g1vBgBAC8Qp9AAAtBobNmxITEz84IMP3njjjXfeeScpKUnTtKeffjo0NHT16tVvvPHGe++9169fPxHZvHmz51m5ublr1qyxWCyPPvroxx9//N5773388ce33367iKxZs0bTtPDw8L59+7pcrt27d9eM+/LLL0XEU8kVqs4AACAASURBVDnn5uYuXbpURCZOnLh58+aNGze+//77KSkpDofjn//8Z3V1dc3nbty48Ztvvpk0adLixYv1w/hVVVULFy4sLCycMGHC5s2bN2zYsHnz5htvvNHlci1atOjEiROe0E8//dRsNt91112bNm366KOPXnrppXbt2n3++ef1vDINnHkDmwEA0DJRwAMA0GpYrdb58+frB8kjIiJuuukmEbFYLI888kiHDh1EJCQk5NZbbxWR3Nxcz7P+85//iMiwYcOGDRtmNptFJDg4ePLkyeHh4YWFheXl5SKSkpIiIl9//bXnWfn5+T/88IPVar3iiiv0KW+++abL5fqv//qvGTNm6MsQFxf3+OOP9+jR48yZMzV3GYjIiRMnFi5cOG3atMsvvzw2NlZE3n///YKCgpEjR86cOVN/enh4+N133z169GiXy7V27VoRcblcK1asEJFp06bdfPPN4eHhFould+/ezz//vMViqeeVacjMG94MAICWiQIeAIBWIzk5OTIy0vPfjh07ish5553XtWvXWhOdTqdnylVXXfX555/PnTu35qycTqemaSLicrlEZPDgwWazec+ePXa7XW/w1VdfaZp25ZVXBgcH61OysrJE5MYbb6w5H7PZrB9g379/f83pCQkJAwYMqDllz549IjJu3LhaK3XdddeJyA8//CAiZ86cycvLs1qt48ePr9mmc+fOgwcPrueVacjMG94MAICWiWvgAQBoNfRD2R4mk0lE4uLiak7Uj7HXZLFY9MPXLpcrLy/v4MGD//nPf3bv3q0fe9fFxMT07t07Kyvru+++GzhwoIhs27ZNRDyXhVdXV585c8ZkMnXv3r3W/BMTE+X/PeYvIgkJCfriefz2228i8vrrrwcE/D8/PxwOh4icOXPG0yYhISEkJKRWSlJSUnp6+tlelYbOvOHNAABomSjgAQBoNWqVxA23Y8eOd9999/Dhw1VVVSISFRV10UUXFRYWVlZWetoMGTIkKytr586dAwcOzM3NPXDgQGxs7J/+9Cf90cLCQk3TIiMja5W+8r+7FWpVv1FRUTX/W11dXVRUJHUO1Nds4HQ69bHlau2n0MXHx59r7Ro4c7fb3ZBmdVcQAIAWgq8oAADauE8//XTx4sXBwcGpqal9+vS58MILO3bsaDKZJk6cWLOAT0lJeemll7755huXy7V9+3YRueqqqzxXnsfGxppMptLS0rolrl4V16q6a50IEBgYGB4eXlZWtnnz5poD3dfSrl07EdHL+Fr0lLNq4Mz14fr+sBkAAC0W18ADANDGvf322yKyYMGCBx54YOjQoZ06dTKZTG63u+Yp9CISHx/fq1ev0tLSH374odb48yISFBQUHx+vadqxY8dqzT8nJ0dEal6HX5fJZNIbHD16tNZDdrv9t99+0w/gd+7cWUROnDihnylQ0+HDhw3OvIHNAABosSjgAQBoyzRNO336tIhccMEFNad/9913ZWVltRoPGTJERFavXp2Tk9OtW7daT7nssstE5L333qs50e12v//++yJy6aWX1r8k+tP1xjWtXr36tttuW79+vYjEx8d37dq1vLz8ww8/rNnm999/1/cpGJl5w5sBANAyUcADANCWmUymhIQEEXn33Xf1W7VXVVVt3rx5wYIFeoPjx497Gus3k/vuu+9EZOTIkbUuuZ86darFYvn8889ff/11/eh9YWHhY489lpOTEx8fX3do91puvfXWsLCw9PT0V155Rd934HK5Nm/evGbNmoCAgKuvvlpEzGazfoP61157bf369RUVFW63Ozs7e/bs2cZn3vBmAAC0TFwDDwBAG3frrbc++eST77zzzvr16yMiIvSLyYcOHWo2m7/88sv77rvvtttuu+OOO0SkY8eOSUlJ2dnZIjJ8+PBa8+nSpct999330ksvrV69es2aNVFRUcXFxSISFRU1b948z93mziUyMnLu3LmLFi16//3333///djY2LKysurqapPJNG/ePH0vg75g+/fv/+ijj15++eUlS5aEhoaWl5dbLJa0tLSXX37Z4Mwb2AwAgJaJAh4AgDZuxIgRISEh69atO3bsmMlkGjhw4LBhw4YPH15QUHDy5Mn8/PxOnTp5Gg8ePDg7O/uSSy7RL0ev5dprr73oooveeeedQ4cOnT59Oikp6cILL5w6depZx42va/Dgwa+99tpbb72VnZ198uTJdu3aXXTRRZMmTerRo4enjdlsnj179mWXXbZ169bs7Gy73d63b9+pU6e2a9eungK+gTNveDMAAFogk6Zpzb0Mrc/cuXNzcnKeeOKJ5l4QAAC87Mknn9y6deusWbPGjx/f3MsCAEBb5nA4pkyZIiLz58//wyvRdFwDDwAA/j9lZWU7duywWCxDhw5t7mUBAAC1cQo9AACQyspKTdOWLl1aXV09aNCgmJiY5l4iAABQGwU8AACQ+fPn79u3T0QsFstf/vKX5l4cAABwFpxCDwAApHv37qGhoT169HjqqaeSkpKae3EAAMBZcAQeAADIvffee++99zb3UgAAgPpwBB4AAAAAgFaAAh4AAAAAgFaAAh4AAAAAgFaAAh4AAAAAgFaAAh4AAAAAgFagFYxCr2na9u3bP/300+PHj4eEhFxwwQWTJ08+77zzajWz2Wxr167NyMgoLi6Oi4sbMGDAxIkTrVZr05oBAAAAANCitPQCXtO0F198cfv27SISHBxcUlKSkZHx3XffPfLII3379vU0KygomDNnTn5+voiEhIScPn1648aNmZmZixcvDg8Pb2wzAAAAAABampZewH/88cfbt28PDQ3961//+qc//UnTtBUrVnz88ccvvfTSkiVLPEfOly1blp+fn5iYOHv27K5du+bk5Dz99NMnT55ctWrV3Xff7ZlbA5s1REFBwdq1a725qgAAAAAAv+F2uxv7lBZdwNvt9nfeeUdE/va3v/2f//N/9Il33nnnL7/8kpOTs2/fvsGDB4uIzWbLyMgICgp6+OGHO3ToICLnn3/+vHnz7r///h07dkybNi0oKKjhzRpC0zSbzbZ582ZfrDUAAAAAwH84nc4GtmzRg9jt37/fZrMlJCR4qncRMZvNY8aMufjii/Uz4UVk586dLpfr0ksv1ctyXWJiYmJiYkVFRWZmZqOaNcTh/8vevcdHVd/5H/9MZjKZTO6Ei1wETLRWBV2QpSimomi3LOK1K1pqvVTpYpV6AW1t/W2F1qq4XtIVdyleFn2IovVORSsuSCkPEakRqzViQLmEQEIyJHPJzJw5vz++7TROEJIw8505X17Pv8LkkM/3PXPO95zPnDNnPvvskIIBAAAAACAiIh9//HEPl8zpM/B1dXUicuqpp6Y8ftZZZ5111lnJf27atElExowZk7LY2LFjGxoa6urq1F/o4WI9MXr06Hg8ft111/UiTG9YlhUKhfx+v9vtzlCJpI6ODtu2RaSkpCTTtRKJRDAYLCws9HgyvuIFg0F1RUpxcbHL5dJQzu12+3y+TBdS64aI5OfnaytXVFSUl5fxN/vC4bB661FDOW2bmG3bHR0dIuJ2uzXcLFPnJtbZ2RmNRkVEQzn1NPp8vvz8/IwWEpH29nYRcblcem6M0t7eXlBQ0PPrv/osFotFIhER0VMuGo12dnZq2K1Il9leQ7lIJGJZVlFRUaYLhUIhy7JE1y4sFAq5XK7CwsJMF0ruwjwej4Zy2tZDpvq0YKo/dEz1aaGeRg3Tr5oS4/H43XffLSKjR4/u4X/M6QZ+z549IjJy5MgDL9ba2ioiQ4YMSXl88ODBItLW1tarxXqotLS065sI6RWPx9va2srLyzVMzXv37k0kEi6Xq7KyMtO1LMtqbW0tLS3VMKe0tbWpbrCyslLD0U9bW5vH49GwG4jFYoFAQER8Pp+2chUVFRreS9q3b586StBQTtsmlkgk9u7dKyL5+fllZWUZrSV6N7FgMBgOh0VEQznbtltaWkpKSgoKCjJaSERaWlps287Ly+vXr1+ma6lyfr9fQycTiURUg1FUVKShXDgcDgaD/fv3z3QhEWltbVW9roZyHR0dsVisoqIi04UCgUAsFhORfv36aXj/NBAI5OXlaTgsVnOviBQUFGgop209ZKpPC4On+ubmZj1zL1N9WnR2dra3t2voINRhdiwWUw18z+V0A69a7rKysjVr1rzyyitbt271+/1VVVXnnHNO11vQq36m+zviqr1Rv+35Yik2btzY/QMJ4XDYtm21c80EtYLG43F1bjyjkiUyFydJvXNmWZaGWl1zaWjgbdtOJBIaciXXRp3l4vF4H26w0VvJl0xDOW2bWPLvZ3TGSNK5iSVfo3g8nulNTD2NenIlK2qrpSeXWuc1l9PzHOrfi+nchWnYvkTjLiy5Huosp/P1Yqo/FEz1aamiv5x5U30yV6bX+Z5/6D2FAxr4V199de3atSJSXFzc2tq6YcOGDRs2XHDBBVdeeaVaTPXe3c9G7reBP+hiKebMmbNv376UB0ePHm1Z1lf9l3RRb6HpoW7Lp6dWMBjUU0jp/vJliGVZ6gSyHtFoVFs5daWZNtrK6dzE4vG4qZuYuiDWpEKid0qMRCLqikfzyml7DjWX05lL2y5M9OZKXk2mgc5cTPUOKiRM9Wli6lSvc/rtrZxu4NUTt3bt2tNPP/2KK66orKzs7Ox87bXXHn/88RdeeGHs2LEnnXSSdHlLZr+S79P0cDEAAAAAAHJQTjfwfr8/Go2ecMIJN910k7qGoaCg4Pzzz9+zZ88rr7zy/PPPqwa+vLxcfQYj5b+r02vJz6r1cLEU55xzTvd3sBobG2OxWOZuIZZIJKLRqNfr1fDJt87OTtu2XS6Xhk8c2bbd2dmpJ1c0GlXXfRUUFGi4/jAajbpcLg23XVHrhoi43W5t5bQ9h9peMm2bmFrnRSQvL0/DhxV1bmLxeFxd+pWfn6/hFgmRSERPIZ1ToohEIhGPx6PhdifJyyn1lFOrh4YbbcrfXzIR0VAuFoslEgkN6wa7sLTQth4y1acLU/0hYqpPC/U0aiiUnBJ7K6cb+IqKira2tjPPPDNl71VTU6M+Eq/+WV5e3tjY2L0zV490beB7sliKm266qfuDd9xxRyAQyNwtxOLxeDQa9fv9Gra9aDSqtgcNd0SzLKuzs9Pn8+m5iZ3Ou9DrvImd2tTz8/O1ldPzhQjJm9hpKKdtE0skEuqozu12G7aJBYNBdVRXWFio4c5GkUjE5/NpONJSr5e2WxN3dnYWFBToubOROqrTU059qYSe5zAWiyVv2J7pWuomdhoKBQIBtQvT8yUg6iZ2GnKpuVdE9Owxta2HTPVpYfBUH4lEmOoPkc6pvrOzMxaLFRUVabiJXd8a+Jz+HnjVVHe/O7q6Y2RbW5t6IcvLy0WksbExZbGmpqbkb3u+GAAAAAAAOSinG3j1BXI7d+5MeVy13MOGDVOn6dSX5qkvje/q/fffF5FRo0apf/ZwMQAAAAAAclBON/CTJ08Wkddeey35pQjKihUrROToo49W/6ypqXG73XV1dV1vS7hr1676+nq/3z9hwoReLQYAAAAAQA7K6c/AH3nkkccff/xHH330q1/96t///d8HDhwYCoWWLVu2Zs0ar9d76aWXqsXKysrGjx+/bt26e++996c//anf7w8EAnfddZdt22eccUbyEzs9XAwAAACAYa56JPlj6udzM6x/r5Z+9AcZGgYMkdMNvIhcd911t95664YNG66++uri4mJ1x3iv1/ujH/3oiCOOSC42c+bM+vr6urq6GTNmDB06dNu2bbZtDx8+/LLLLuv613q4GAAAAAAAuSbXG/hhw4Y9+OCDzzzzzHvvvRcIBI488sijjz764osvHjp0aNfFKisrH3jggaeeemr9+vU7duwYMGDAaaedNn369JQbMPZwMQAAAAAAck2uN/Ai0r9//x/96EcHXaysrGzWrFmzZs1Ky2IAAAAAAOSUnL6JHQAAAAAAUGjgAQAAAABwABp4AAAAAAAcgAYeAAAAAAAHoIEHAAAAAMABaOABAAAAAHAAGngAAAAAAByABh4AAAAAAAeggQcAAAAAwAFo4AEAAAAAcABPtgcAAAAAABARueqRPv9Xn4gvjSM5sIe+q60UvoQz8AAAAAAAOAANPAAAAAAADkADDwAAAACAA9DAAwAAAADgADTwAAAAAAA4AA08AAAAAAAOQAMPAAAAAIAD0MADAAAAAOAANPAAAAAAADgADTwAAAAAAA5AAw8AAAAAgAPQwAMAAAAA4AA08AAAAAAAOAANPAAAAAAADkADDwAAAACAA3iyPQBHsiwrkUh0dHRk6O8nEgkRCYfDLpcrQyWSbNtWP2QuTkqtcDgcjUYzXUs9hyLS0dGh4WlMJBKxWEzDc5jMpbNcKBTS8BzG43H1g4Zy2jax5PZlWZa2TSwSiWjYxJKvl54tWkQikUgsFtNQSERs29bweimdnZ2WZWW6SrKEnnJq9dDzHHad7TNdKxaLZXTvn5R8jYLBoIbpN9NHNUnJFysej2sop209ZKpPowxP9cUZ+8uHo87OTjFxqlczcDAYzHShZKjeooHvC9u2bdtOTmqZ+PsiEo/HtTXwGY2TUiuRSCR3dZmuJV0OgzSU0/YcikgikdBWTueqqKecqqVn3UhW1PZ6qWPxTNdKltCzRWsrpHNKVHRuy9rKqdVD23Oo6Mmlc1sWdmGHRv96aPBUb1mWSVM90sLUqV7/lNhbNPB94fF43G53eXl5hv5+PB5va2srKSnxeDL+Au3duzeRSLhcrszFSbIsq7W1taioyOv1ZrpWW1ub2vDKyso0NJ9tbW0ej6e4OOPv7MZisUAgICIFBQXaypWWlrrd7kzX2rdvn3p3X0M5tYkVFxdnehNLJBJ79+4VEY/HU1ZWltFaoncTCwaD4XBYRDSUs227paXF7/cXFBRktJCItLS02Ladl5enYUpU5QoLCwsLCzNdKBKJqLMWesqFw+FgMKjnOWxtbVVdroZyHR0dsVhMQ6FAIKBOQpaWlublZfzTjoFAIC8vr6SkJNOF1NwrIl6vV0M5bevh4TDVFxcXmzTVIy0KCwuNnOo7Ozvb29s1dBDJo/re4jPwAAAAAAA4AA08AAAAAAAOQAMPAAAAAIAD0MADAAAAAOAANPAAAAAAADgADTwAAAAAAA5AAw8AAAAAgAPQwAMAAAAA4AA08AAAAAAAOAANPAAAAAAADkADDwAAAACAA9DAAwAAAADgADTwAAAAAAA4AA08AAAAAAAOQAMPAAAAAIAD0MADAAAAAOAANPAAAAAAADgADTwAAAAAAA5AAw8AAAAAgAPQwAMAAAAA4AA08AAAAAAAOAANPAAAAAAADkADDwAAAACAA9DAAwAAAADgADTwAAAAAAA4AA08AAAAAAAO4Mn2AHpn586ds2fPPu644+bPn5/yq0AgsHTp0vXr17e1tVVWVp5yyimXXHKJ3+/v22IAAAAAAOQUJzXwtm3/5je/iUaj3X/V0tIyd+7c5uZmEfH5fE1NTS+++OKGDRvuueee4uLi3i4GAAAAAECucdIl9CtWrPjLX/6y318tWrSoubm5qqrqoYceeuaZZ+6///6BAwdu3759yZIlfVgMAAAAAIBc45gGvrm5+fHHH9/vrwKBwPr1671e709/+tMjjzzS5XJVV1ffdtttIvL2228nz9j3cDEAAAAAAHKQMxp427YXLlwYDocnT57c/bdr1qyxLOvEE08cNGhQ8sGqqqqqqqpQKLRhw4ZeLQYAAAAAQA5yRgO/evXqDRs2fPOb3xw3blz3327atElExowZk/L42LFjRaSurq5XiwEAAAAAkIMc0MAHAoHf/va3JSUl11xzzX4XaG1tFZEhQ4akPD548GARaWtr69ViAAAAAADkIAfchX7RokXt7e033XRTWVnZfhcIBAIiUlRUlPK4urG8+m3PF0uxevXqWCyW8mBHR4dt252dnb0K0nOWZYlINBpVP2SUbdvqh8zFSUokEiISi8WSRTOnay6Xy5XpcolEwrIsDc9hcpXQWS4ajeblZfzNPrV66CmnbRNLroeJRMKwTSz51Gkop/5+96k4oxU1vF6qUDwe11ArHo8nf9BWTttzqH7QMyXqWTe6zod6dmF6ciXnDT1Torb1kKk+LbRM9QWZ/OOHHVOnerUSaugg+nwUmusN/Pr169esWTN27NjTTz/9q5ZRvXf374HbbwN/0MVS3HHHHfv27Ut5cPTo0ZZltbe39zxIH4RCoYz+/a5s2850nKRwOKynkNLR0aGnUCKR0NlgxGIxbeWCwaCeQprL6dzENMwYSZo3MW3lIpFIJBLRU0vnlNjZ2ann6Ed/OW3PoeZyOnNp24WJ3lw6d2E6czHVH7oMT/U08Omk9iamTvU6p9/eyulL6IPB4MKFC30+37XXXnuAt0AO/I5gcg/Rw8UAAAAAAMhBOX0G/rHHHtu7d+8111wzcODAAyxWXl4eDoe7n7VTb5xUVFT0arEU11xzTfdvmKurq9u9e3f3q/HTJZFIhMPhwsJCDdcth0Ih27ZdLpff7890LZXL5/O53e5M1wqHw+oaM7/fr+H6w3A47Ha7vV5vpgtZlqXemfZ4PAUFGX8jWZXTsypGIhF1KZGGcto2Mdu21Xl+t9vt8/kyWkv0bmLRaFS976mhnHoaCwoKPJ6M77N0TomqXH5+fn5+fqYLJa+c93q9GsrFYrFoNJq5vWRXydleQzn1uZvCwsJMF0rOh3p2YZFIxOVyadinqDlKdO3CtK2HTPVpoXOqR1p4vV4jp3q1x9Qw/SaP6nsrd7eQ+vr6N95442tf+9rUqVMPvGR5eXljY2P3zlw90rWB78liKS699NLuD95xxx3Nzc2Z24XH4/FwOKxnCguHw+raBA1HJJZlhcNhr9erodHt7OxU23lhYaGGo5/Ozk63263hOYzFYskGXls5PUcJsVhMHbBqKKdtE0skEuqoLi8vz7BNLPmZEQ3l1FGd1+vVcMSvXi+Xy6Xh9ZK/N/B6GkLVwOspJyLRaFRPoeTRj55NLJFIaCiUvEOHz+fT8P6puvOIhlxq7hURPXtM0bUeMtWnhc6pHmmRn59v5FSvPmumoYNIHtX3Vu428E1NTSJSX19//vnnp/yqrq7u3HPPFZH77rvv6KOPLi8vF5HGxsb9/gX12+QPB10MAAAAAIAclLufgc/Pzy/vRl3T6Ha71T/V29KjR4+W/X2R+/vvvy8io0aNUv/s4WIAAAAAAOSg3D0DP2HChAkTJqQ8uHbt2rvvvnvUqFHz589PPlhTU/PII4/U1dUFAoHkV83t2rWrvr7e7/cn/0gPFwMAAAAAIAfl7hn4nisrKxs/fnw4HL733nvVZ5ACgcBdd91l2/YZZ5yR/MRODxcDAAAAACAH5e4Z+F6ZOXNmfX19XV3djBkzhg4dum3bNtu2hw8fftlll/VhMQAAAAAAco0JZ+BFpLKy8oEHHpgyZUp5efmOHTsGDBhw4YUXLliwIOV7gHq4GAAAAAAAucZhZ+AnTpz48ssv7/dXZWVls2bNmjVr1oH/Qg8XAwAAAAAgpxhyBh4AAAAAALPRwAMAAAAA4AA08AAAAAAAOAANPAAAAAAADkADDwAAAACAA9DAAwAAAADgADTwAAAAAAA4AA08AAAAAAAOQAMPAAAAAIAD0MADAAAAAOAANPAAAAAAADgADTwAAAAAAA5AAw8AAAAAgAN4sj0AAAAAAA521SOH/jdcIv0P/a8AxuMMPAAAAAAADkADDwAAAACAA9DAAwAAAADgADTwAAAAAAA4AA08AAAAAAAOQAMPAAAAAIAD0MADAAAAAOAANPAAAAAAADgADTwAAAAAAA5AAw8AAAAAgAPQwAMAAAAA4AA08AAAAAAAOIAn2wNwJMuyLMsKBAIZ+vu2bYtIR0eHy+XKUImkRCKhKmYuTpLKFQwGw+FwpmtZlqV+2LdvX6ZrqXKJRELbcygi0WhUW7n29nYNq2LyJdNQTucmpsTjcVM3MT3lRCQcDkcikUxXUc+hns1ZiUQi0Wg001XUVK+tnFo99DyHyWgaymmb6uPxuPqhvb0907VUOZfLpXMXFovFNJRT64a2bVkO96m+LNODQa5Rq4R5U72qpaGDSE6JvcUZeAAAAAAAHIAz8H3hdrvdbndZWabea4zH421tbcXFxR5Pxl+gvXv3JhIJl8uVuThJlmW1trYWFRV5vd5M12pra1NnMEpLSzWcZW1ra/N4PMXFxZkulDxr4fV6tZUrKSlxu92ZrrVv3z51YlBDOW2bWCKR2Lt3r4h4PB7DNrHk2RgN5WzbbmlpKSwsLCgoyGghEWlpabFtOy8vT8Prpcr5fL7CwsJMF4pEIh0dHSKip1w4HA4Gg3qew9bWVnWSUEO5jo6OWCymoVAgEIjFYiJSUlKSl5fxcy2BQCAvL6+kpCTThdTcKyL5+fkaymlbD5nqcXgqLCw0cqrv7Oxsb2/X0EH0+VokzsADAAAAAOAANPAAAAAAADgADTwAAAAAAA5AAw8AAAAAgAPQwAMAAAAA4AA08AAAAAAAOAANPAAAAAAADkADDwAAAACAA9DAAwAAAADgADTwAAAAAAA4AA08AAAAAAAOQAMPAAAAAIAD0MADAAAAAOAANPAAAAAAADgADTwAAAAAAA5AAw8AAAAAgAPQwAMAAAAA4AA08AAAAAAAOIAn2wMAAAAAtLrqkTT+sTyR/mn8c109+oMM/WEATsUZeAAAAAAAHIAGHgAAAAAAB6CBBwAAAADAAWjgAQAAAABwABp4AAAAAAAcgAYeAAAAAAAHoIEHAAAAAMABHPA98M3NzU899dRnn33W2NhYWVlZVVX1b//2byNHjkxZLBAILF26dP369W1tbZWVlaeccsoll1zi9/v7thgAAAAAADkl1xv4P//5z3fddVc4HBaRsrKynTt37tix409/+tPVV189derU5GItLS1z585tNfWCpwAAIABJREFUbm4WEZ/P19TU9OKLL27YsOGee+4pLi7u7WIAAAAAAOSanL6EPhaLPfzww+Fw+NRTT33yySefeOKJpUuXXnjhhZZlLV68eOvWrcklFy1a1NzcXFVV9dBDDz3zzDP333//wIEDt2/fvmTJkq5/sIeLAQAAAACQa3K6gV+9evWuXbv69+9/8803l5aWiojf77/iiismTZpkWdazzz6rFgsEAuvXr/d6vT/96U+PPPJIl8tVXV192223icjbb78djUZ7tRgAAAAAADkopxv4hoYGEZk8eXJ+fn7XxydPnpz8rYisWbPGsqwTTzxx0KBByWWqqqqqqqpCodCGDRt6tRgAAAAAADkopz8Dv2PHDhEZPnx4yuPl5eUismfPHvXPTZs2iciYMWNSFhs7dmxDQ0NdXd2pp57a88UAAACAXHDVI90fc4v011W/SKRIVy0APZLTDfyVV1753e9+98gjj0x5/NNPPxWR5In01tZWERkyZEjKYoMHDxaRtra2Xi0GAAAAAEAOyukGvvt3xYlIR0fHsmXLRGTixInqkUAgICJFRalvEKoby6vf9nyxFEuXLu3+8fhAIJBIJNS98TMhkUiISGdnZywWy1CJJNu21Q+Zi5OkckWjUcuy9NQSkXA47HK5NJSzLEvDc5h86uLxuLZykUgkLy/jH7dJRtNQTtsmlty+MjpjJOncxOLxuPpBQzn1NEaj0eR2nWm2bWt4vRQN87x0eb30lFNV9DyHOvdilmXpWTeSq3okEtGzC9OcS88e82DrYWGmBwCYzdSpXu0xNXQQfT58yukGvrudO3fec889u3bt6tev3znnnKMeVL139++B228Df9DFUvz2t7/dt29fyoOjR49OJBLBYPBQshyUtsNHEbFtO9NxkiKRiJ5CSigU0lMokUjoOTJW4vF48og803SuijrL6cxlWZapm5i2cp2dnZ2dnXpq6ZwSo9Gozruo6iyn7TnUXE5nLm27MOnyLo+eWtrKffXrRQMPHBK1NzF1qtc5/faWYxr4WCz2wgsvLFu2LBqNlpSU/L//9//Ufemly1syX/Ufe7UYAAAAAAA5yBkN/Oeff75gwYIvvvhCREaPHn3jjTf27/+Pu3eUl5eHw+Hu78d0dHSISEVFRa8WS/Ef//Ef3Xv7119/fdeuXSUlJX2PdECWZYVCIb/f73a7M1QiqaOjw7Ztl8vV/dqEtFOXLRQWFno8GV/xQqGQui6luLhYw/WHwWDQ7Xb7fL5MF1Lrhojk5+drK1dUVKThEvpwOKxOyGgop20Ts21bzTBut9vv92e0lujdxDo7O9Vb7xrKqafR5/OlfCNJJuicEkWkvb29oKDA6/VmulAsFlPXSugpF41GOzs7M7eX7CoYDKoLszWUi0QilmV1/yxe2mnehYVCIZfLVViY8TPSmndhOtdD4DBUUFBg5FSv9pgapt/klNhbDmjgX3/99UWLFsVisYqKiiuvvPL0009PeTbLy8sbGxu7d+bqka4NfE8WS3H66ad3f3Dt2rUul6ugoKBPgQ4uHo+HQiGv16vhKDwYDKprEzIXJ0ldRZyfn6/h8DF5dXRBQYGGo59wOOx2uzU8h8m3k3SW83q9Gt5LSl4draGctk0s+YHPvLw8wzax5OWvGsqpBj4/P1/Dc6jecMnoDJ9SzuPxaKiVvAZNT7lEItHZ2annOUwe/eiZEhOJhIZC6p0CEfF6vRreP1V3HtGQS829omtK1LkeAochj8dj5FQvIpFIREMH0ecLwHO9gV+9evVDDz0kIqeccsqPf/zj/Z7CUt8q19jYmPJ4U1NT8rc9XwwAAAAAgByU0w18Y2NjbW2tiEyfPv273/3uV70LMnr06HXr1tXV1U2dOrXr4++//76IjBo1qleLAQAA5KD9fSV4WpSl9889+oP0/j0AwD9k/LqsQ/H666/HYrHJkyfPmDHjANcw1NTUuN3uurq6rneS37VrV319vd/vnzBhQq8WAwAAAAAgB+V0A//HP/5RRL7xjW+07k+yDy8rKxs/fnw4HL733nvVByQCgcBdd91l2/YZZ5yR/HBmDxcDAAAAACAH5e4l9LFYbPfu3SJy55137neBgQMHLl68WP08c+bM+vr6urq6GTNmDB06dNu2bbZtDx8+/LLLLuv6X3q4GAAAAAAAuSZ3z8Dv2bOn5wtXVlY+8MADU6ZMKS8v37Fjx4ABAy688MIFCxak3PSuh4sBAAAAAJBrcvcM/JAhQ15++eWeL19WVjZr1qxZs2alZTEAAAAAAHJK7p6BBwAAAAAASTTwAAAAAAA4AA08AAAAAAAOQAMPAAAAAIAD5O5N7AAAAOA4Vz3yVb/xiPTXOJBCkUKN5QBAB87AAwAAAADgADTwAAAAAAA4AA08AAAAAAAOQAMPAAAAAIAD0MADAAAAAOAANPAAAAAAADgADTwAAAAAAA5AAw8AAAAAgAPQwAMAAAAA4ACebA8AAAAAAOAkP3qqUKRQV7WKPv/PR3+QxmHkBM7AAwAAAADgADTwAAAAAAA4AA08AAAAAAAOQAMPAAAAAIAD0MADAAAAAOAANPAAAAAAADgADTwAAAAAAA5AAw8AAAAAgAPQwAMAAAAA4AA08AAAAAAAOAANPAAAAAAADuDJ9gAcKR6PW5bV1taWob9v27aItLe3u1yuDJVISiQSqmLm4iSpXMFgMBQKZbqWZVnqh0AgkOlaqlwikdD2HIpIZ2dnPB7XU27fvn0aVsXkS6ahnMrV0dGR0SpdxeNxwzYxNXVoKycioVAoHA5nuop6DvVszko4HO7s7Mx0leTUoaecWj30PIfJVVFDOcuy9Owuu86HX/5NeaZLA4Bhejtpqz2mhg4iuWvuLRr4vnC5XC6Xy+PJ1LOXSCQsy/J4PHq6Jtu2MxonybZty7Ly8vLcbnemayUSCbVVuN1uPe+D6HkO1bohInl5edrK6VkVky+ZhnIql4Z1w7Zt9T6Lzk3M7Xbn5WX86qp4PK4aJz1bdDwe11NI55SoyunZli3L0jl1qNVD23OoftCzienJpXkXBgAG6+2krfaYOo/qe4sGvi/U8XFxcXGG/n48Ho9Go4WFhRpWnWg0qo4SMhcnybKszs7OwsJCr9eb6VptbW2quyguLtZw9NPW1ubxeDQ8h7FYLBqNikh+fr62cn6/X0PjtG/fPhVNQzltm1gikVBnO91ut7ZNzOfzadjEgsGgem9CwxZt23YkEvH5fAUFBRktJCLq9XK5XBpeL1WuoKCgsLAw04UikUgsFhMRPeXC4XA8HtfzHMZiMXUApKFcR0dHLBbTUCgQCKhdWFFRkYb34wDAYL2dtDs7O2OxWFFRUaY7iORRfW+xVwAAAAAAwAFo4AEAAAAAcAAaeAAAAAAAHIAGHgAAAAAAB6CBBwAAAADAAWjgAQAAAABwABp4AAAAAAAcgAYeAAAAAAAHoIEHAAAAAMABaOABAAAAAHAAGngAAAAAAByABh4AAAAAAAeggQcAAAAAwAFo4AEAAAAAcAAaeAAAAAAAHIAGHgAAAAAAB6CBBwAAAADAAWjgAQAAAABwABp4AAAAAAAcgAYeAAAAAAAHoIEHAAAAAMABPNkeAAAAQDZd9UgPFyzO6DC6KNNVCADgMJyBBwAAAADAAWjgAQAAAABwABp4AAAAAAAcgAYeAAAAAAAHOOxuYhcIBJYuXbp+/fq2trbKyspTTjnlkksu8fv92R4XAAAAAAAHcng18C0tLXPnzm1ubhYRn8/X1NT04osvbtiw4Z577iku1nZrWQAAAAAAeu3wuoR+0aJFzc3NVVVVDz300DPPPHP//fcPHDhw+/btS5YsyfbQAAAAAAA4kMOogQ8EAuvXr/d6vT/96U+PPPJIl8tVXV192223icjbb78djUazPUAAAAAAAL7SYdTAr1mzxrKsE088cdCgQckHq6qqqqqqQqHQhg0bsjg2AAAAAAAO7DBq4Ddt2iQiY8aMSXl87NixIlJXV5eFMQEAAAAA0DOHUQPf2toqIkOGDEl5fPDgwSLS1taWhTEBAAAAANAzh9Fd6AOBgIgUFRWlPK7uP69+2919990XiURSHmxubk4kEh0dHRkYpohIIpEQkVAolJeX8XdYbNtWP2QuTkqtSCSi4Y4D6jkUkY6ODpfLpaFcLBbT8Bwmc+ksFwqFNDyH8Xhc/aChnLZNLLl9WZZl2CaWfL3C4bCee4hEIpFYLKahkIjYtq3h9VKFOjs7LcvKdKFkCT3l1Oqh5znsOtsfwp/hm2gAwEy93TuovWQwGMzMcP4huf/qrcOuge/+dXEHbuBfffXVffv2pTw4evToRCLRvbFPL5331bNtO9NxkjTfL7Czs1NbLQ2HxV1raSun8znUWU7nqqhhxkjSvInFYjE9fbW2QqJ3SozH48l3Qwwrp+05TEc5GngAMFPf9g6ad2G9chg18MlTYful7bgQAADklHvOa872EAAA6JHDqIEvLy8Ph8PdL4dQl1VUVFTs93/de++93U9WPP/88zt27CgrK8vEOOXvV9sWFxe73e4MlUjat2+fbdsul6u0tDTTtRKJRHt7e1FRkceT8RWvo6NDnaAuLS3VcPl3R0eH2+0uLCzMdKF4PK7WYa/Xq61cSUmJhk9zhEIh9T6ahnLaNjHbttUlPB6Pp/vnd9JO5yYWiUTUtRJ+vz8/Pz+jtdTTqKGQ6J0SVbmCgoKCgoJMF4pGo+FwWER8Pp+Gcp2dnZFIJHN7ya7a29vVVYgayoXDYcuyul/Kl3bBYFAde+jZhQWDQZfL5ff7M10o+WGi/Px8DeW0rYdM9Wlh8FQfCAT0zL1M9WkRi8VCoZCG6Td5VN9bh1cD39jY2P1pUo98VQOv7lGf4rXXXnO5XJmbX9Tq4vF4NEzNLpdLXZugYbpUHbXb7dZQK7nJ5efnazj6cblceXl5GnIl6Szn8Xg0vJeUfJk0lNO2iSU/3ZTRGSNJ5yaWvFDf4/FoOKoTXbkUPa+XoidX8hM3esqp5lPPc9h1ts90LXUHAZ27MI/Ho+H9U227sGQuPeW0rYdM9WnBVH/omOrTQm3RejqIvjmM7kJfXl4uIo2NjSmPNzU1JX8LAAAAAEBuOowa+NGjR8v+vu/9/fffF5FRo0ZlYUwAAAAAAPTMYdTA19TUuN3uurq6rjec37VrV319vd/vnzBhQhbHBgAAAADAgR1GDXxZWdn48ePD4fC9994bCoVEJBAI3HXXXbZtn3HGGV6vN9sDBAAAAADgKx1GN7ETkZkzZ9bX19fV1c2YMWPo0KHbtm2zbXv48OGXXXZZtocGAAAAAMCBHEZn4EWksrLygQcemDJlSnl5+Y4dOwYMGHDhhRcuWLBAw3eZAAAAAABwKA6vM/AiUlZWNmvWrFmzZh3i32loaMjceXvbti3LcrvdGr69IPkt9xq+sk5nLsuy1PeRaMilyqmv4cl0IfUcikheXp62cppfMg3l9G9iLpdLw1fx6cyVSCTU96xoexrNmxJVOT3bcvL10llO2/SrbbZPJBK2bWvYlvXvwkRE2xwluqZEneshU31aMNUfIqb6tFCbmLZCye+h7LnDroFPl0gk8vHHH2d7FAAAAACAwwUNfF+MHTs2Pz8/26NIjxUrVoRCIbfbfd5552V7LOn01ltvtbW1ich5552n4e1wbfbs2bNmzRoRqaqq+qd/+qdsDyed/vSnP+3atUtE/uVf/qWoqCjbw0mPcDj82muviciAAQNqamqyPZx0+uCDDzZv3iwiEydOHDRoULaHkzYvvfSSZVl+v//b3/52tseSTg0NDeo7U0888cSjjz4628NJp9dffz0YDObl5Z1//vnZHkva/PGPf9y9e7eITJkypbCwMNvDSZtAILBy5UoRGTZs2Pjx47M9nLRJTvUDBw487bTTsj2cdGKqd5bPPvtMfWH2SSedVF1dne3hpJORU33KUf3IkSN7+B9p4Pti2rRp06ZNy/Yo0mPdunWhUMjj8dx2223ZHks6ffTRR6qBnzt3rs/ny/Zw0ubdd99Vm/rJJ5986623Zns46XTDDTeoBn7WrFnDhg3L9nDSY/fu3eqo7qijjjJsE7vvvvvUUd306dNPPfXUbA8nbX7/+99bllVaWmrY6/Xcc8+pBv7ss8++9NJLsz2cdFq/fr06qjPpJbv22mtVA3/99dcPHDgw28NJm/r6etXAH3/88Sa9Xk1NTaZO9f/5n/+ppvpLLrnklFNOyfZw0mb58uWWZZWVlRn2ei1btkw18N/61remT5+e7eGk0zvvvBMMBt1ut0kv2fr169VR/bhx42655Zae/8fD6yZ2AAAAAAA4FA08AAAAAAAOQAMPAAAAAIAD0MADAAAAAOAA3MTucFdcXFxaWur1erM9kDTz+/2lpaUiouHbRHXyeDwql0l35lOSL5mGby7VxuVyqVB+vz/bY0kzn8+noun5AlhtSkpKvF5vcXFxtgeSZl6vV71eBQUF2R5Lmqm9mGHrYWFhoXnzoYjk5eWpXCbdWl+MnuoLCgpMneoLCgrMm+qTr5d5B/ZGTvV9Pqp32badmSEBAAAAAIC0MeqdXQAAAAAATEUDDwAAAACAA9DAAwAAAADgADTwAAAAAAA4AA08AAAAAAAOQAMPAEDvbN68uaGhIdujyAhTo1mWZd7X7hgZSszNJSKWZWV7CJnixGhqujNyZTM42kElEgnzgqeE4mvkYL6tW7c+++yzDQ0Nzc3NgwYNmjhx4tSpU9X3LnYVCARuvvlmEVm8eHE2htlrpuYSEdu2m5ubt23bFolERowYMXToUPX4O++8s2LFiqampsrKyqqqqqlTpw4cODC7Q+05I0MpBkf7Kueee255efmSJUuyPZD0c2g0y7K2b98uIiNGjOj6eHNz89NPP/3JJ59s377d5/MNHz78xBNPvOiii3r7pbtZYWQoMTeXEgqFNm7c2NzcfP755ycfrKure/7557du3drW1jZs2LBjjjnm0ksvHTRoUBbH2QfmRTv33HNFZNy4cddff31FRUW2h5NOBkcTkUQi8fnnn2/ZsiUWi1VXV1dXV7tcLhGpq6t78sknN2/eXFhYWF1dfcEFF4wdOzbbg+2pXoWigYfhli9fvnjx4pQ3hisrK2+//faqqqquD7a2tl5++eUi8vLLL2sdYp+YmktEtm/fvnDhwg8//DD5SE1NzY9//OOVK1c+/PDDXZcsLCycPXv2xIkTtY+x14wMpRgc7QAc2uX2hEOjNTc3X3XVVfLliW7dunX3339/JBJJWbh///5z5sw5/vjjtQ6x94wMJebmEpGNGzfW1tbu3bv3uOOOu/vuu9WDjz322AsvvJCypNfrve666yZNmqR7iH1lZDTV5YpIaWnp7Nmzx48fn93xpJHB0bZt21ZbW/vJJ58kH6mpqbnxxhs3btx45513JhKJrgvPmDFj+vTp2sfYa70N5dE+QkCfLVu2qC530qRJkydPLi8v//TTT5ctW7Zr167bb7+9tra2srIy22PsC1NziUh7e/tPfvKTffv2ud3uoUOHFhQUbN++fc2aNcXFxatXr/Z4PBdccMFxxx3X3t6+du3a9evXP/jgg8cee2z//v2zPfADMTKUYmS022+/vSeLtbe3d11y/vz5GRtR2hgcrbuWlpba2lp1Vch3vvOdkSNHqvXz1Vdf3bhx44IFC2pra0tKSrI9zN4xMpSYkmvLli3z58+3LKuqqurss89WD7733nsvvPBCXl7e1KlTa2pq+vXr19TUtGLFijVr1vzXf/3X1772tSFDhmR32D1hcDQRufXWW5988slf/vKXNTU1M2bMcMqwe8K8aO3t7bfddlsgEPD7/UcffbRt259++umaNWu8Xu/GjRvdbvf3v//9cePGxePxtWvXPvfcc0899dT48eOPOuqobA/8QPoQigYeIiKNjY19+F+DBw9O+0jS67nnnrMs66KLLlKnoEVkxIgREyZM+PnPf97Q0HDffff98pe/VBeoOIupuUTkqaee2rdv33HHHTdnzpwBAwaISHt7+/z581977TURuemmm5Jv6k+aNGnRokXLly9ftmzZtddem8UxH5SRoRQjo3388cfRaPSgi1mWVVdXp2E8aWRwtO5eeeWVYDB4/PHH/+pXv3K73erBI444Yty4cbW1tW+++eazzz6rzgM7iJGhxJRcTzzxhGVZ55xzztVXX52X97ebTL366qsicuWVV5533nnqkYEDB44ePbqysvLFF19ctmzZDTfckLUR95jB0UTk2GOPffDBB5csWfLKK6+sXbv27LPPnj59eo6/0dxD5kVbunRpIBA4+eST58yZU1RUJCJ79+6dP3/+ypUrReSGG24488wz1ZJVVVU+n++JJ5743e9+N2fOnGwO+mD6EIoGHiIiP/zhD/vwv3L/kuzPPvvM5XJdfPHFXR8sLi6+5ZZbZs+evWnTptWrVzviKq8UpuYSkY8++khEbr75ZtUNikhJScnFF188b948v99/+umnJ5d0uVyXXHLJ8uXLN2/enJ2x9piRoRQjo9XW1v7mN7/5y1/+IiKTJ08eN25c92Xuvvtuv99//fXXax/dITE4WnfqVnyXX355siFM+t73vvfmm2/+9a9/zca4DomRocSUXJs3b3a73VdccUWyxRWRhoYGl8s1ZcqUlIWnT5/+4osv5v58qBgcTfF6vVdfffVpp532+OOPv/7662+99dbEiRMnT548evTorpGdyLBoav81e/Zs1eiKSL9+/WbOnHnrrbf6/f4zzjij68JTp0594okntm7dqn+cvdKHUDTwEBGZPXv2qlWrPvjgA/VPv9/ffSfqRC0tLaWlpYWFhSmPDxky5OKLL37yyScfe+yx8ePH+/3+rAyvz0zNJSI7d+4sKytLudXZyJEjRWTQoEEplxWUlZWVlJSomyHlMiNDKUZGGzJkyJ133rlixYrHH3985cqV8Xj86quvLisrS1nM6/U67vP8BkfrrqWlRbrdJk2pqKgoLi7O/aO67owMJabkikQiHo8npSkKhULFxcVerzdlYb/fX1xc3LfrH/UzOFpXX//613/961+/9957Tz755KpVq1atWtW/f/9JkyadfPLJxxxzTPekDmJMtJ07d5aUlKTclk8ddQwYMCDlqMPv95eWlu7atUvnCPugD6Fo4CEictZZZ02ePPmll1569NFHReTOO+9MuRGaQx1xxBGff/55e3t798/OXXDBBatXr962bduDDz74k5/8xFkXnJuaS0TKy8ubm5vj8bjH84/ZqbS09Kijjup+bGdZVigUKi8v1zvGXjMylGJqNHVa6Z//+Z8XLly4evXqjRs3XnPNNaeffrrjNqjuDI6WYtCgQdu2bduzZ0/3VTGRSITDYSfemdnIUGJKruHDh9fX17///vtdr20ZMWJEfX393r17+/Xr13Xh3bt3d3R0JK9dynEGR0vhcrnGjRt38sknv/fee6+//vq777773HPPPffcc263u7q6+vjjj8/9j3J8FTOiDRw4cNu2bSkHwDt37hSRlpYW27a77sui0Wh7e3vuf/K/D6Gcd+0EMsTlck2bNs2YL3lSqqurRWThwoWxWCzlV/n5+XPnzs3Pz1+3bt3SpUuzMbq+MzWXiIwYMcKyLPXJuiSv1/vggw/edNNNKQtv2LDBsqzcvxeDkaEUg6OJSP/+/W+//XYV5L777rvjjjt2796d7UGlh8HRPv/8czUxqssO/+///q/7Mm+99ZZlWcnvO8x9RoYS43J9+9vfFpF7771348aNyQfVzcAff/zxrt/6FI/H//u//1tE9vsxlhxkcLT9Ur3uz372s0cfffR73/veUUcdZVlWfX39iy++mO2hHSqnR/v6178uIv/zP/+TPAAOhULq7GNHR8f69eu7Lrxy5UrbtocPH65/nL3Sh1DuX/ziF9rHiRyVl5f32Wefbd269dvf/rYj3u0+qOrq6j/84Q8NDQ1vvfVWR0dHIBAYMGBAfn6++m15eXlZWdm777774Ycf7tmzx+fzrVmzRkQuvfTSrI764EzNJSL9+/dfuXLl+++//8UXX9i23dnZud876luWtW7duoULF3Z2dk6fPl29o5GzjAylGBxNcblcI0eOPOuss5qbm99555033njD5/Mdc8wxTz/9tM/nu+CCC7I9wL4zLFooFHrppZdE5LXXXnv22WdXrVrV0tLS1NT00Ucf9e/fP7nKhUKh5cuXP/LII4lE4oc//GGOn5kxMpSYm+uoo47atWvXp59+umrVqrVr17a1tXV0dFRUVEQikTVr1mzatElE2tra3nvvPfV9USUlJXPnzu3+abgcZGo0dZ7jvPPO+6qPHBYWFp5wwglTpkyZMmXKUUcd5fP5TjnlFL1j7CNTox1zzDFvvPHG5s2bV61atXnz5rVr1z7yyCNffPHFySefHAgE3nnnncrKyv79+4dCoZUrVz722GOWZV1//fU5fj1IH0LxPfD4kg0bNqxbt+6SSy7J8XW95/785z8vXLiwqalJ/XPBggXHHnts1wVWrVpVW1sbj8eTj+T+zfnE3Fwi8sorr/zv//6vule23+9/+umnUxZYsWLFokWLVLSTTjpp3rx5uX/1r5GhFIOjpXjnnXcWLlzY2tr6ta99rb6+3olflv5VDIgWDoeff/75nTt3NjY2NjY2BoPB5K9qamrmzp2rfr7uuuu++OILEZk2bdrVV1+d46uikaHE3FwiYtv2q6++umzZskAgcOAlTzjhhOuuu84RVxYoRkZTFxE8+uijjr4x+34ZHO2vf/3rAw88oK4wV0466aSf/exnf/zjH2tra1MWnjZt2jXXXKN3gH3R21B8Bh5fMm7cOEdf9dTdmDFj1Ec9GxoaduzYUVBQkLLApEmTjj322Ndff33NmjV79uzJyiD7wNRcIjJt2rRTTjnl97///RdffLHfA4WOjo54PD548OBzzjln6tSpjjiqMzKUYnC0FN+FiTJHAAAgAElEQVT4xjdGjRr12GOPvfHGG9keS5oZEK2wsHDGjBnqZ9u2Ozo6GhsbVYuYckHZSSed9K//+q+OONdkZCgxN5f8/dOI3/rWtzZu3PjBBx/s2bOntbW1tbV13759RUVF5eXlFRUV6sqXYcOGZXuwvWNkNPWRYyfejP2gDI729a9/vba29sMPP9yyZUs0Gj3mmGPGjh2bl5d31llneb3eJ554oqmpKS8vb/jw4RdeeKFTvpKpt6E4Aw/8QywW27NnT+5fp9dbhuVqbW31er3JL9swg5GhFPOi1dfXNzU15efnT5gwIdtjSTODoymRSMTn82V7FGlmZCgxNxeAzFHvCRYUFDjo1voH1T0UDTwAAAAAAA5g4JUVAAAAAACYhwYeAAAAAAAHoIEHAAAAAMABuAs9REQaGxv78L8GDx6c9pGkF7m6yv1cYmg0I0MpRkYzMpRCtBQ5Hs3IUEKuL8v9XGJoNCNDKURLkePR+hCKm9hB5O9fF9lbuf+94uTqKvdziaHRjAylGBnNyFAK0VLkeDQjQwm5viz3c4mh0YwMpRAtRY5H60MozsBDRGT27NmrVq364IMP1D/9fr/b7c7ukNKCXI5jZDQjQylGRjMylEI0ZzEylJDLgYyMZmQohWjO0odQnIHH39i2/dJLLz366KMi8sADD1RVVWV7ROlBLscxMpqRoRQjoxkZSiGasxgZSsjlQEZGMzKUQjRn6W0obmKHv3G5XNOmTRs4cGC2B5Jm5HIcI6MZGUoxMpqRoRSiOYuRoYRcDmRkNCNDKURzlt6GooHHP7jd7hNOOCHbo0g/cjmOkdGMDKUYGc3IUArRnMXIUEIuBzIympGhFKI5S69C8Rl4fElNTY3H4ykpKcn2QNKMXI5jZDQjQylGRjMylEI0ZzEylJDLgYyMZmQohWjO0vNQfAYeAAAAAAAH4BJ6AAAAAAAcgAYeAAAAAAAH4DPw+JJoNPruu+9+8MEHbW1tgUAgEAjEYrGKioqKiory8vJRo0ZNmDDB6/Vme5i9Ri7HMTKakaEUI6MZGUohWraH2TtGhhJyOZCR0YwMpRAt28PsnZ6H4jPw+JuOjo4lS5a8/fbboVDoAIv5/f4zzjjjsssu8/v92sZ2KMjlrFxiaDQjQylGRjMylEI0Z0UzMpSQy2m5xNBoRoZSiOasaL0NRQMPEZFgMDhnzpwdO3aISHV19ZgxYwYPHlxcXFxcXCwiHR0dwWCwqanp/fffr6+vt217xIgRCxYs8Pl82R74QZDLWbnE0GhGhlKMjGZkKIVozopmZCghl9NyiaHRjAylEM1Z0foQSmzAthcvXjxt2rQf/OAHn3322YGXbGxsnD179rRp0x5//HE9YzsU5HJWLtvQaEaGUoyMZmQohWi2o6IZGcoml9Ny2YZGMzKUQjTbUdH6EIqb2EFEZN26dSJy2223VVVVHXjJI444Yt68eS6Xa+3atVqGdkjI5axcYmg0I0MpRkYzMpRCNHFUNCNDCbmclksMjWZkKIVo4qhofQhFAw8RkZaWFp/Pd9RRR/Vk4bKysmHDhjU3N2d6VIeOXOKoXGJoNCNDKUZGMzKUQjTFKdGMDCXkEhFH5RJDoxkZSiGa4pRofQhFAw8RkbKyskgkoj59cVChUGjnzp3l5eWZHtWhI5c4KpcYGs3IUIqR0YwMpRBNcUo0I0MJuUTEUbnE0GhGhlKIpjglWh9C0cBDRGT8+PEicu+99+7evfvASwYCgV//+teWZan/kuPI5axcYmg0I0MpRkYzMpRCNHFUNCNDCbmclksMjWZkKIVo4qhofQjFXeghItLW1nbjjTe2tLR4vd4TTzxxzJgxQ4YMKSoqUvc/DAaDwWCwsbGxrq6urq4uHA7379///vvvLysry/bAD4JczsolhkYzMpRiZDQjQylEc1Y0I0MJuZyWSwyNZmQohWjOitaHUDTw+JuWlpZFixatX7/esqwDLOZ2u7/xjW/MnDmzX79+2sZ2KMjlrFxiaDQjQylGRjMylEI0Z0UzMpSQy2m5xNBoRoZSiOasaL0NRQOPLwkEAm+//famTZva2toCgUAgELBtu/zvTjzxxJqamtLS0mwPs9fI5ThGRjMylGJkNCNDKUTL9jB7x8hQQi4HMjKakaEUomV7mL3T81A08AAAAAAAOAA3sQMAAAAAwAE82R4AcsjWrVufffbZhoaG5ubmQYMGTZw4cerUqd2vPwkEAjfffLOILF68OBvD7DVyOSuXGBrNyFCKkdGMDKUQzVnRjAwl5HJaLjE0mpGhFKI5K1qvQtHA42+WL1++ePHi5L0Tvvjiiy+++OKNN964/fbbq6qqui6ZSCQO+j0HuYNczsolhkYzMpRiZDQjQylEE0dFMzKUkMtpucTQaEaGUogmjorW21A08BAR2bJli1pvJk2aNHny5PLy8k8//XTZsmW7du26/fbba2trKysrsz3GviCX4xgZzchQipHRjAylEM1ZjAwl5HIgI6MZGUohmrP0IRSfgYeIyHPPPWdZ1kUXXXTTTTeddNJJI0aMOOuss+67776qqqr29vb77rvPoTc7JJfjGBnNyFCKkdGMDKUQzVmMDCXkciAjoxkZSiGas/QhFA08REQ+++wzl8t18cUXd32wuLj4lltu8Xq9mzZtWr16dbbGdijI5ThGRjMylGJkNCNDKURzFiNDCbkcyMhoRoZSiOYsfQhFAw8RkZaWltLS0sLCwpTHhwwZotanxx57LBQKZWNoh4RcjmNkNCNDKUZGMzKUQrRsDK3vjAwl5HIgI6MZGUohWjaG1nd9CEUDDxGRI444IhAItLe3d//VBRdccOSRR7a2tj744IOOuy6FXPrHdoiMjGZkKMXIaEaGUojmrGhGhhJyOS2XGBrNyFAK0ZwVrQ+haOAhIlJdXS0iCxcujMViKb/Kz8+fO3dufn7+unXrli5dmo3R9R25sjG6Q2JkNCNDKUZGMzKUQjRnRTMylJDLabnE0GhGhlKI5qxofQjl/sUvfqFziMhN1dXVf/jDHxoaGt56662Ojo5AIDBgwID8/Hz12/Ly8rKysnfffffDDz/cs2ePz+dbs2aNiFx66aVZHfXBkctZucTQaEaGUoyMZmQohWjOimZkKCGX03KJodGMDKUQzVnR+hDK5axrDJA5f/7znxcuXNjU1KT+uWDBgmOPPbbrAqtWraqtrY3H48lHXn75Za1D7BNyJR9xRC4xNJqRoRQjoxkZSiGas6IZGUrI5bRcYmg0I0MpRHNWtN6G4gw8/mbw4MFTpkw54ogjBgwYUFRUNG7cuPLy8q4LjBw58pvf/KbX621ubla3UsjxN7QUcjkrlxgazchQipHRjAylEM1Z0YwMJeRyWi4xNJqRoRSiOStab0NxBh59EYvF9uzZM2TIkGwPJM3I5ThGRjMylGJkNCNDKURzFiNDCbkcyMhoRoZSiOYssViMBh4AAAAAAAfgLvQ4uKVLl951113ZHkX6kctxjIxmZCjFyGhGhlKI5ixGhhJyOZCR0YwMpRDNWfYbypOVocBZPvroo7q6umyPIv3I5ThGRjMylGJkNCNDKURzFiNDCbkcyMhoRoZSiOYs+w3FGXgAAAAAAByABh4AAAAAAAeggQcAAAAAwAFo4HFwfr+/pKQk26NIP3I5jpHRjAylGBnNyFAK0ZzFyFBCLgcyMpqRoRSiOct+Q/E1cgAAAAAAOABn4AEzJRIJ3p5zEMuysj0E9MLmzZsbGhqyPQqYT61pTOZmsCyLlxI5gqNEZ0k5SuQMPL4kGo2+++67H3zwQVtbWyAQCAQCsVisoqKioqKivLx81KhREyZM8Hq92R5m79i23dzcvG3btkgkMmLEiKFDh6rH33nnnRUrVjQ1NVVWVlZVVU2dOnXgwIHZHWqvJBKJzz//fMuWLbFYrLq6urq62uVyiUhdXd2TTz65efPmwsLC6urqCy64YOzYsdkeLCQUCm3cuLG5ufn8889PPlhXV/f8889v3bq1ra1t2LBhxxxzzKWXXjpo0KAsjhM9ce6555aXly9ZsiTbA+mj3bt3r1y5cuvWra2tra2trcFgsKysTE31AwYMGDNmzKhRo9xud7aH2Wtbt2599tlnGxoampubBw0aNHHixKlTp5aWlqYsFggEbr75ZhFZvHhxNobZC+eee66IjBs37vrrr6+oqMj2cNLJvBfLsqzt27eLyIgRI7o+3tzc/PTTT3/yySfbt2/3+XzDhw8/8cQTL7roIp/Pl6WR9p15R4mmHiIKR4lO06ujRBp4/E1HR8eSJUvefvvtUCh0gMX8fv8ZZ5xx2WWX+f1+bWM7FNu3b1+4cOGHH36YfKSmpubHP/7xypUrH3744a5LFhYWzp49e+LEidrH2Bfbtm2rra395JNPko/U1NTceOONGzduvPPOOxOJRNeFZ8yYMX36dO1jxD9s3LixtrZ27969xx133N13360efOyxx1544YWUJb1e73XXXTdp0iTdQ0RvOLeB371798MPP7xx48YD7/0HDBjw3e9+98wzz1QHfI6wfPnyxYsXp5ymqKysvP3226uqqro+2Nraevnll4vIyy+/rHWIvacaeBEpLS2dPXv2+PHjszuedDHyxWpubr7qqqvky0Ndt27d/fffH4lEUhbu37//nDlzjj/+eK1DPARGHiWaeogoHCU6TW+PEmngISISDAbnzJmzY8cOEamurh4zZszgwYOLi4uLi4tFpKOjIxgMNjU1vf/++/X19bZtjxgxYsGCBbn/5nF7e/usWbP27dvndruHDh1aUFCwffv2cDg8ZcqU1atXR6PRCy644Ljjjmtvb1+7du369et9Pt/ChQv79++f7YEfRHt7+7XXXhsIBPx+/9FHH23b9qeffhqJRCZPnrxx48aOjo4ZM2aMGzcuHo+vXbv2ueeeE5EHHnjgqKOOyvbAD1Nbtmy56aabLMuqqqo655xzzjrrLBF577337rjjjry8vKlTp9bU1PTr16+pqWnFihVr1qzxer21tbVDhgzJ9sAPU7fffvtBl6mrq3O73aNGjUo+Mn/+/EwOKj0CgcDs2bNbW1t9Pt8ZZ5wxcuTI/Pz8LVu2vPnmm+Fw+Nxzzz322GN37979pz/96dNPPxWRc845Z+bMmdkedY8kt7JJkyZNnjy5vLz8008/XbZs2a5du0pKSmpraysrK5MLO6gnVA38rbfe+uSTT+7YsaOmpmbGjBlOnxxMfbG6N/AtLS3XXXddMBgcMWLEd77znZEjR6rjkFdffXXjxo2VlZW1tbWOuOeWkUeJph4iCkeJTtOHo0RPtseMnPD000/v2LFj4MCBt912W8qb313NmDFj165dv/71r7ds2fLMM8+ofWoue+qpp/bt23fcccfNmTNnwIABItLe3j5//vzXXntNRG666abkec5JkyYtWrRo+fLly5Ytu/baa7M45p5YunRpIBA4+eST58yZU1RUJCJ79+6dP3/+ypUrReSGG24488wz1ZJVVVU+n++JJ5743e9+N2fOnGwOumcaGxv78L8GDx6c9pGk0RNPPGFZ1jnnnHP11Vfn5f3tziOvvvqqiFx55ZXnnXeeemTgwIGjR4+urKx88cUXly1bdsMNN2RtxD1m5Ov18ccfR6PRgy5mWVZdXZ2G8aTR008/3draOnLkyHnz5pWXlycf/853vnPrrbcuX778rLPOqqmpueiiiz7++ON58+a9+uqrxx9//GmnnZbFMffQc889Z1nWRRddlNwxjRgxYsKECT//+c8bGhruu+++X/7ylw66miDFscce++CDDy5ZsuSVV15Zu3bt2WefPX36dEc0Evtl9ovV1SuvvBIMBo8//vhf/epXyc+kHHHEEePGjautrX3zzTefffZZ1fPnOCOPEk09RBSOErvJ8aOOPhwl0sBDRGTdunUicuB5WTniiCPmzZv3/e9/f+3atTk+NYvIRx99JCI333yzmppFpKSk5OKLL543b57f7z/99NOTS7pcrksuuWT58uWbN2/Ozlh74y9/+YuIzJ49W83LItKvX7+ZM2feeuut6uq1rgtPnTr1iSee2Lp1q/5x9sEPf/jDPvyvHD8zs3nzZrfbfcUVVyTnZRFpaGhwuVxTpkxJWXj69OkvvviiI9ZDMfT1qq2t/c1vfqO2ssmTJ48bN677Mnfffbff77/++uu1j+6QvPvuuyIyZ86crt27iFRUVMycOXPevHl/+MMfrrnmGhE57rjj5s6d+4tf/GL58uWOaOA/++wzl8t18cUXd32wuLj4lltumT179qZNm1avXu3oT6Z4vd6rr776tNNOe/zxx19//fW33npr4sSJkydPHj16dNeJxRGMf7GS1K0uL7/88u53lPje97735ptv/vWvf83GuHrNyKNEUw8RhaPEbnL8qKMPR4k08BARaWlp8fl8Pbx4pqysbNiwYX17D0yznTt3lpWVpdx3ZOTIkSIyaNCglDf4y8rKSkpK1B1octzOnTtLSkpSbmikcg0YMCAll9/vLy0t3bVrl84R9tn/b+/Oo6K40r+BP80mqyyCCyKrgMGoUVQ0CUcyGtEoLokZRUVjBteoM66TE3VOYibiUeMCkYgoYKJClCHxxAUwyKYiioi4NyqKArK00AgtW9PvH/dN/Xq6WbrREar4fv5qqm4X96mnKerpW3Vr5cqVKSkpubm57EdjY2M+zqSlora2Vk9PT+UkWyaTmZqaqk/2Y2xsbGpqyou/LxJovmxtbbds2RIfHx8VFZWUlNTY2BgYGGhubq7SzMDAgEf3QzIVFRVmZmb9+vVTXzVgwAAiUr5hcvDgwQYGBvn5+W+uf69AIpF0797dyMhIZbmtre1f//rXw4cPR0ZGjhw5khf35bZiwIABQUFBV69ePXz4cEpKSkpKirW1tY+Pj6enp6urK18mD+siySIiiURCanPaMZaWlqampnypmgR5lijUU0TCWSLftOMsEQU8EBGZm5s/f/68sLDQzs6uzcYymayoqIgX0+FaWFiUl5c3Njbq6f3fR7179+5OTk7q/1DlcrlMJlMZmOqcevbs+eTJkxcvXijfO1dUVEREEolEoVAoH53r6+tfvHjBl3smx40bN3bs2BMnTkRERBDRli1b2vy+v/Ozt7cXi8U5OTnKY7kODg5isfj58+dWVlbKjUtLS6urq7kBgU5OkPkiIva194gRI0JDQ1NTU7OzsxcuXDhmzBi+X9bbu3fvp0+f1tbWqtdOUqlUZYmOjo5CoeDLuVHv3r0fP36sclRkpk+fnpqa+uTJkz179nz55Zd8T6JIJBo+fLinp+fVq1cTEhKuXLkSGxsbGxurq6vr4uLi4eHR+S/J7jrJ6tWr15MnT8rKytRPOZqaml6+fMmLUykS6FmiUE8RCWeJfNOOs0SeXXYF/yNsYtsdO3aUlpa23lIqlQYFBcnlcl7Mhevg4CCXy9ltJBwDA4M9e/asXr1apXFWVpZcLu/k98kwbKwsLCysoaGBLZHJZOxYVl1dffnyZeXGSUlJCoXC3t7+zfezfUQikZ+fH++e19KKCRMmENGOHTuys7O5hWxuqqioKOWZRBsbG/ft20dEzV623TkJL18ca2vrTZs2sWPFzp07v/nmmzaPkJ2cm5ubQqGIiYlRX8WuMOzfvz+3JCEhoaGhgQ3adH4uLi5EFBoayh0VOfr6+uvWrdPX18/IyIiOju6I3r1+rIzfsGFDRETE3LlznZyc5HK5WCz+7bffOrprbRN8sh4/fsxCY9cqJycnq7c5d+6cXC7nHlrWyQnyLFGop4iEs0S+acdZou7XX3/9prsJnY+rq2taWlpRUVF8fPzdu3erqqqqq6urqqpqa2urqqqKi4sLCgqys7NjY2MPHDjw9OlT9viTTj6/KBFZW1snJSXl5OQUFBQoFIq6ujrluW05crk8IyMjNDS0rq5u5syZ7NyiM3N1dU1MTLx//35KSsr9+/cvXLhw8ODBgoICT09PqVSamZnZo0cPa2trmUyWlJQUGRkpl8tXrFjBl0FdItLR0Xnw4MGjR48mTJjQ+b/Fb5OTk9OzZ8/y8vJSUlIuXLhQWVlZXV1taWlZW1ubnp5+48YNIqqsrLx69Sp76IuZmdm6devUx0g7LYHlS5lIJHJ0dBw3blx5eXlmZmZiYqKhoaGrq2tMTIyhoeH06dM7uoPacXR0PHv27M2bNwsKCnr06GFkZFRXV5efnx8ZGZmUlKSvr79s2TJLS8uKioqDBw8eO3aMiJYuXcqLkRkXF5ezZ88+fPjw3Llz1dXVUqnUxsZGX1+frbWwsDA3N79y5crNmzfLysoMDQ3T09OJyN/fv0N73TZWxE6dOrWl68mNjIwGDhw4ceLEiRMnOjk5GRoajh49+s32UWtCTZZMJjtx4gQRnTlz5vjx4ykpKRKJpKSk5Pbt29bW1typhUwmO3Xq1MGDB5uamhYvXsyLvy9BniUK9RSRcJbIN+04S8Rj5OD/k0gk+/fvv3z5sspzWVXo6up6eXktWrRI5YqOTuv3338/dOgQm1Pa2NhYfegpPj5+//79jY2NRDRkyJDNmzfz4pq9u3fv7t69m10QxQwZMmTDhg3nz58PDg5Waezn58cmpuKRrKysjIyMWbNm8eg/SisUCsXJkyePHTumfqGyioEDBy5fvpwvwzIcgeWrWZmZmaGhoRUVFW5ubmKxmKfPgW/pqdQ6OjpLly719fUlouvXr2/atEkkEgUEBMyYMaMjutke165dCw0NLSkpYT9u377d3d1duUFKSkpwcDA72jOdfGYj+nMQJiIigr9zzjdLkMl6+fJlXFxcUVFRcXFxcXFxTU0Nt8rb23vdunXs9fLlywsKCojIz88vMDCQF6ccJNCzRKGeIhLOEvlG27NEFPDwX6RSaVpa2o0bNyorK6VSqVQqVSgUFn8aPHiwt7d39+7dO7qb2ikvLz99+nRBQYFUKt2+fbvK2tjY2J9++qlPnz6TJ0+eNGkSj6bzra+vv3nzZn5+fn19vaur67Bhw1jn09LSfv7555KSEh0dHXt7+48//lgY0/kKQF1dXXZ2dm5ubllZWUVFRUVFRVVVlYmJiYWFhaWlJRvp1eQOQ+goNTU1kZGRiYmJRMTTAp6IKioqjh49euPGjWfPnjU1NVlZWbm7u8+dO5eb3O7hw4cXLlzw9vbmy/XznIaGhtTU1IcPHxYWFi5YsEC9/8XFxQkJCenp6WVlZcSHmnDOnDlEFBISwotySCvCS5YyhUJRXV1dXFzM6nlLS0t2lSwRLV++3NLS8qOPPur810qoE95ZolBPEQlniTyk+VkiCnjo6ioqKgwMDLgnbQgDO3Xo1q0bXyYlBuARsVhcUlKir68/atSoju7LK2loaGhsbOTRzRqvUUNDQ1lZGS+uXgaBJau2traTX1sOHEGeIhLOEvkPBTwAAAAAAAAAD+AxctAl1NfXX7lyJTc3l7voq6GhwdLS0tLS0sLC4u233x41ahQfv4YUalwk0NAEGZSACThfCK2ju6kdQQYlYMgXvwg4Xwito7upHc2Dwgg8CFx1dfVPP/2UlpYmk8laaWZsbPzBBx8EBAS0NNNvZyPUuEigoQkyKAETcL4QGr9CE2RQAoZ88YuA84XQ+BWatkGhgAchq6mpWbt2bWFhIRG5uLgMHTq0T58+pqampqamRFRdXV1TU1NSUpKTkyMWixUKhYODw/bt2zv/zWlCjYsEGpoggxIwAecLofErNEEGJWDIF78IOF8IjV+htSMoFPBARFRcXNyOd/Xp0+e19+T1Onjw4IkTJ3r27PnVV185Ozu30vLZs2dBQUH5+fmffPLJ/Pnz31gP20eocZFAQxNkUIwgDx0CzhdCI16FJsigSKDHDRJuvkigKRNwvhAa8Sq0dgSFAh6I/nzSrLY6/zNdAgMDS0tLd+/e3frfAyOVSufNm9erV6/9+/e/gb69CqHGRQINTZBBMYI8dAg4XwiN4UtoggyKBHrcIOHmiwSaMgHnC6ExfAmtHUFhEjsgIlq5cmVKSkpubi770djYWFdXt2O79FpIJBJDQ0MnJydNGpubm9vZ2bXva+Y3TKhxkUBDE2RQjCAPHQLOF0Jj+BKaIIMigR43SLj5IoGmTMD5QmgMX0JrR1Ao4IGIaNy4cWPHjj1x4kRERAQRbdmyRZMvgTo/c3Pz58+fFxYW2tnZtdlYJpMVFRVZWlq+gY69IqHGRQINTZBBMYI8dAg4XwiN4UtoggyKBHrcIOHmiwSaMgHnC6ExfAmtHUHpvIFuAS+IRCI/P7+ePXt2dEdep5EjRxLRjh07SktLW28plUqDgoLkcjl7Sycn1LhIoKEJMiiO8A4dAs4XQiNehSbIoBjhHTdI0PkiIaZMwPlCaMSr0NoRFO6Bh/+ya9eu5ORkDW/D6PwqKytXrVolkUgMDAwGDx48dOhQW1tbExMTNq9jTU1NTU1NcXHx9evXr1+//vLlS2tr6127dpmbm3d0x9sg1LhIoKEJMigVQjp0CDhfCI1foQkyKGVCOm5QF8gXCStlAs4XQuNXaO0ICgU8/JesrKyMjIxZs2bZ2Nh0dF9eD4lEsn///suXL8vl8laa6erqenl5LVq0yMrK6o317VUINS4SaGiCDEqZwA4dAs4XQuNXaIIMiiOw4wYJPV8kuJQJOF8IjV+haRsUCnjoEqRSaVpa2o0bNyorK6VSqVQqVSgUFn8aPHiwt7d39+7dO7qbWhNqXCTQ0AQZlIAJOF8IraO7qR1BBiVgyBe/CDhfCK2ju6kdzYNCAQ8AAAAAAADAA5jEDgAAAAAAAIAHUMADAAAAAAAA8AAKeAAAAAAAAAAeQAEPAAAAAAAAwAMo4AEAAAAAAAB4AAU8AAAAAAAAAA+ggAcAAAAAAADgARTwAAAAAAAAADyAAh4AAAAAAACAB1DAAwAAAAAAAPAACngAAAAAAAAAHkABDwAAAAAAAMADKOABAAAAALww8E8AABE3SURBVAAAeAAFPAAAAAAAAAAPoIAHAAABevr06dy5c+3s7IyMjL7++us38BtNTU1FItG///3vN/C7NGdtbS0SiTZu3NjRHdHODz/8IBKJRCJRY2Ojhm9h7X/44Yf/acc6yqVLl1iArq6uJSUlHd0dAADoMCjgAQBAaOrq6nx9fY8cOVJYWFhbW1tZWdnRPYIOcP78eVb0vvPOOx3dl2Zo3j25XL5s2TIisrOz++OPP3r16vVGOggAAJ2RXkd3AAAA4DVLS0u7ffs2Ec2cOfNvf/ubh4dHR/cIoP327dt37do1a2vrs2fPOjg4dHR3AACgI6GABwAAobl//z57sX///u7du3dsZwBeRWlp6YYNG8zMzOLj4wcMGNDR3QEAgA6GAh4AAIRGLpezF8bGxh3bE+hAI0eOLC4uJiI9vc54tqNh9xISEnx8fFavXu3p6fmmugYAAJ1XZ/yXBgAAAPCKDAwMevfu3dG9aJGG3QsICAgICHgD/QEAAF7AJHYAACAcW7duFYlEK1asYD/q6+uLRKJ//OMfym2kUul3333n5eVlZWVlbGzs4eExb968ixcvKhSKZreZk5MTGBjo7OxsaGjYr1+/sWPHhoSE1NfXt9KNhISESZMm9erVy9DQ0MPD47PPPnv48GGzLc+fPz9z5sxBgwZZWFiYmpq+9dZbfn5+J06c4C4i0IRCoYiJiZkwYUKvXr26devm6Oi4aNGiu3fvtvIWbXeCigMHDohEInZFd1lZ2VdffTVgwAAjIyNra2sfH5/w8HCV2eOfPXvGJmyLiYlR39rJkyfZWu7eB2WlpaVr1qxxdXU1NDS0srJ67733goOD6+rqNOlnK48G0Cqt2qZJw4230r27d+9+8cUXAwYMMDExMTU1HTBgwLJly27dutVSjL/99hsRpaenT58+3dbW1sjIyMPD4/PPP3/06FGrewgAAPhGAQAAIBRBQUHq/+n+/ve/cw3S09NtbGya/Yf4+eef19XVKW+tqalp8+bNOjrNfNnt6upaUFCg3NjExISIvv322w0bNqi3NzAwYOUxp76+fsaMGS39d544cWJDQ4MmIb948cLX11d9C4aGhnFxcT169CCiDRs2KL9Fq53QrPDwcCJyd3fPycnp27ev+na8vLzKy8u59uxacSKKjo5W39rvv//O1ubl5bElISEhbEl2dnazk657eHio7H+2PCQkRHkhlxTlhVqlVds0te8zo7JDvv/+e11dXfUt6OjobN26tampSX0jv/766549e0QikcpbunXrpvLBAwAAXsMl9AAAIBzr169fu3bt3r172aj7y5cv9fT0uKrm1q1b48ePf/nypb6+fkBAwIgRI0xNTW/cuBEZGVlWVhYREVFbW3vkyBFua8HBwf/617+IyNraes6cOZ6enlKpNC4uLjk5OS8vb86cOefOnVO5gfnnn38Wi8Vubm5ffPGFp6dnWVlZaGjo2bNn6+vr582bJxaLuc4EBwfHxsYSUd++fQMDA93c3IhILBZHRkYWFBScOXMmODh49erVrcerUCjmzp2bkJBARObm5rNmzRoxYkRxcfHp06czMjJmz56tPkSs7U5oRVVV1dSpUwsLCwcNGjR16lRnZ+fs7Ozjx4+XlJRkZmZOmzYtNTW12VJWc9OmTSspKXn33XenTZvm4OBw5cqVo0ePFhUV3b59e+LEiVevXu3WrZu229QqrdqmqR2fGRVRUVFr1qwhIj09vTlz5owePZqILl26dOTIkYaGhi+//NLKymrhwoUq70pISNi3b5+zs/OKFSuGDx8ukUjCw8NPnTpVV1c3Z86cBw8eqNf2AADASx39DQIAAMBrxo3fKo+ONjU1eXl5EZGtra1YLFZuX1FRwQ1iJyYmsoWFhYWGhoZE5Obm9uDBA+XtrFq1ijX+9ddfueVsIJSIvL29KysrueVyuXz8+PFs1dOnT7nl7777LhHZ29uXlZUpd6a8vJyNaU+ePLnNSLmxazc3N+Wg5HL52rVruf/13Ai8tjuhJWwEnpk1a1ZtbS23qrCwcPjw4WxVVFQUW9juEXgiWrp0qXIei4uLR44cyVZ9//333HK2pM0ReG3TqlWa2veZUe6eVCplz02wtLRMSUlR/o3p6ensegozMzPlDxj3wRs9erREIlH+pVOmTGGrlDsDAAC8hnvgAQCgS8jIyMjMzCSiQ4cOubq6Kq+ysLA4cuSIlZUVER0+fJgtDA8Pr62tJaKQkBBnZ2eusUgkCgoKMjMzI6K0tDT1X7R3715zc3PuRx0dHW68lLvHu76+/urVq0Q0f/58a2tr5bf36NFj7NixRJSXl9dmUD/++CN7oRKUjo7Otm3bhg0b9oo7oU29e/eOjIxUHga3tbWNjo5mA+/79u3TcDstcXFxCQ4OVh6y7t27d3R0NLvCXPl7BA1plVZt09Tuzwzn6NGjVVVVRLRx48YxY8Yor3r//fc3bdpERC9evDh69Kj6e/fu3cvSx/3SxYsXs9eafJYAAIAXUMADAECXcObMGSKytrb+y1/+or62R48erF7i6qv4+Hgieuuttz788EOVxt26ddu2bRubWU1llbe396BBg1QWcrWc4s+BYgMDAzZqvXnzZvXOVFdXaxjUtWvXiGjcuHGjRo1SWSUSidavX6+yUNud0KaVK1eyMWdl/fv3nzlzJhFdvXpVq9n41K1atUr9gnNnZ2d/f38iunfvnoaz2XG0Squ2aWrfZ0ZZUlISEZmZmXG1t7LAwED2LUBycrLKqvfee2/o0KEqCx0dHdkLhWZzEwIAQOeHe+ABAKBLYEOp5eXlzU4PxiktLSUihUKRnZ1NREOHDm325uElS5Y0+3Z2j7QKTe4Db2pqKioqysjIOH36dFxcXJvtiai6uppdms6uilfHXWrO0WonaEL9iwNueXR0dENDw9OnTx0cHDTcmroRI0Y0u9zLy+vw4cMKhSI/P59Nhq+JdqeV00qaXn3jRHTz5k0icnNz4y6MV2ZiYuLu7p6VlZWbm6uyyt3dXb39K05AAAAAnRAKeAAA6BLKy8s1aSaTyRobG2UyGXvol729vVa/pV+/fpo3lkgkx44dS0pKunfv3v3799nV15p78OABe+Hi4tJSZ3R1dZXHwLXaCa3PtcY4OTm1vvzhw4evUsC3tH0u5Pv372tewL948aIdadUwTe3buIqKigpSGjlX5+jomJWVxZop0+qDBwAA/IUCHgAAugT2ZPJ33nmHmzKtJTo6OtxjzLWd5Lz1kW1lx48fX7RoUWVlJbfE3t7e3d199OjRWVlZp0+fbnML6teuqxCJRCoFvFY7oc0OUMv7R19fn71QDrAlKg+NV9bS3OlcUFpNrt6OtGqepnZ/ZrTCvlVR32OafNsCAAACgMM9AAB0CWx+rydPntjZ2bXZmJuFrqCg4H/RmZycHH9/f7lcbmFhsWzZsgkTJgwbNoy7alqTa62JyNHRUSQSKRQKbiheRVFRERsT5mi1EzTx6NGjPn36qC/nuqQ8rVpLnjx50tKq/Px8ldnjGG46wGbXtkTbtGqVptfymbG0tCwpKXn8+HFLDfLz80mzvQoAAIKEm6MAAKBLGDhwIBFJJJLCwsJmG5w4cSIqKio1NZWIdHV12YXZ7J5kdVFRUbNmzdKw0lYXFhYml8t1dXXT09O/++47b29v5XueNZzErlu3bqwOZxPLq2O3ZCvTaido4vr1680uv3LlCnvh4eGhvLzZ2dTu3bvX0vZbCu3ChQtEpKenN3jwYA27StqnVas0vZbPDEuQWCyWyWTqa1++fHn37l2uGQAAdEEo4AEAoEsYN24cexEUFKS+Ni8vb/r06QsWLLhz545y+ytXrly8eFGlsUKh2L59+y+//FJUVNS+zrABZDc3t7fffltlVVNTk+aTwHt6ehLRH3/8oV7oKhSKbdu2qSzUdie0adeuXerzzOfn5x85coSIBg0aZGNjQ0oXuquPTldVVUVHR7e0/Z07dzY0NKgsvHXr1n/+8x8i8vHxMTIy0rCrjFZp1TZNr/6ZYU8HqKqqOnDggPra8PBwqVTKNQMAgC4IBTwAAHQJEydOZHODhYWFqcwfLpPJPvvsM4VCYWBg8Omnn7KFS5YsYWXn0qVLnz59qtw+LCzs9u3bRKT+tDANsXnOCgsLVQZaFQrF6tWr2SXlrdwZzuEeNjZ//nzlZ30rFIpvvvlGvYzUdie0SSwWr169WrmrxcXF/v7+bMmyZcvYQhsbG1NTUyI6dOiQ8oPfGhsb165d+/z585a2n5+fv2TJEuUa/tGjR7NmzWIj+StXrtSwnxyt0qptml79MzN79my2ozZv3pyRkaG86uLFi+xpdiYmJgEBAdqFDQAAQoF74AEAoEvQ09M7cODAhx9+2NjY+Mknn8yYMcPHx6d3795isTgsLIzddbx3794ePXqw9gMHDlyzZs2OHTtyc3M9PT3nz58/dOjQ2traxMTEmJgYIho2bFizD+vWxNixYyMiIqqqqqZMmbJx40YXF5fKysrc3Nw9e/ZwF58/ePAgNjb2gw8+4LqkztfX9+OPP46Li7t3796IESP8/f2HDx9eVlYWHx+fmppqaGjYv39/5Su6td0JbTIxMQkODr506ZKfn5+dnd21a9eOHTv27NkzIhoxYkRgYCBrpqOj4+Pjc/LkyTt37rz//vvr1693cnK6fft2VFRUcnLypEmTTp06pb5xOzu7qqqqiIiInJycKVOm2NvbZ2Vl/fLLLxKJhIimT58+efJkDfvJ0Sqt2qbp1T8zFhYWO3fuXLRokUQiGTNmzIIFC7y8vBQKRWZmZlRUFPsiY9euXZaWltoGDgAAAqEAAAAQlpCQEPY/rqGhQWXVsWPHmr3oWl9ff/PmzSqNGxsbWyq3Bg4cKBaLlRuzu6O//fZb9f5cu3aNvSs5OZktaWpqammUe8KECUePHuV+nDp1auvBVldX+/r6qm/H0NAwLi5u5syZRLRhw4Z274RmhYeHs7ckJiZaWFiob8rT07OkpET5LU+ePGGX06vHy11VnpeXxxqzDHp5ecXHx7MRaRUfffRRTU2N8vbZ8pCQkDaTonla25GmV//MNDU1bd26tdmnAOjo6Gzbtq2pqanNjTDcrRBnzpxpNZ8AAMAbuIQeAAC6kE8//TQvL2/9+vWDBg0yMzMzMzMbPnz4woUL79y5s2nTJpXGurq6+/btS0lJ8ff379u3r4GBgb29/fjx44ODg69du+bq6trubohEopiYmKNHj44ZM8bW1pZtefbs2YmJiadPn/b399+9e3fPnj2trKza/C0mJiZnzpyJjo729fW1sbHR19e3tbWdN29eVlbW9OnTX30ntG706NG3b99esWKFk5OTgYGBhYXF+++//+OPP166dKlnz57KLe3s7O7cubNmzZohQ4aYmJhYWFiMGjUqLCzs1KlTrdzH7uvrm5OTs2jRInt7ewMDAxsbm/Hjx8fExJw8edLY2FirrnI0T2s70vTqnxmRSPTPf/7z+vXrixcv7t+/v5GRkZGRUf/+/RcvXnzjxo1169Zp9eQ8AAAQGJGiuflgAQAAAFpy4MCBhQsXEtGLFy+aHSEHAACA/wWMwAMAAAAAAADwAAp4AAAAAAAAAB5AAQ8AAAAAAADAAyjgAQAAAAAAAHgABTwAAAAAAAAAD2AWegAAAAAAAAAewAg8AAAAAAAAAA+ggAcAAAAAAADgARTwAAAAAAAAADyAAh4AAAAAAACAB1DAAwAAAAAAAPAACngAAAAAAAAAHkABDwAAAAAAAMADKOABAAAAAAAAeAAFPAAAAAAAAAAPoIAHAAAAAAAA4AEU8AAAAAAAAAA8gAIeAAAAAAAAgAdQwAMAAAAAAADwAAp4AAAAAAAAAB5AAQ8AAAAAAADAA/8P6vHb8Ty0dh4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7" name="Imagen 6"/>
          <p:cNvPicPr>
            <a:picLocks noChangeAspect="1"/>
          </p:cNvPicPr>
          <p:nvPr/>
        </p:nvPicPr>
        <p:blipFill>
          <a:blip r:embed="rId2"/>
          <a:stretch>
            <a:fillRect/>
          </a:stretch>
        </p:blipFill>
        <p:spPr>
          <a:xfrm>
            <a:off x="289946" y="2276872"/>
            <a:ext cx="3043921" cy="2317279"/>
          </a:xfrm>
          <a:prstGeom prst="rect">
            <a:avLst/>
          </a:prstGeom>
        </p:spPr>
      </p:pic>
      <p:pic>
        <p:nvPicPr>
          <p:cNvPr id="8" name="Imagen 7"/>
          <p:cNvPicPr>
            <a:picLocks noChangeAspect="1"/>
          </p:cNvPicPr>
          <p:nvPr/>
        </p:nvPicPr>
        <p:blipFill>
          <a:blip r:embed="rId3"/>
          <a:stretch>
            <a:fillRect/>
          </a:stretch>
        </p:blipFill>
        <p:spPr>
          <a:xfrm>
            <a:off x="3203848" y="4783622"/>
            <a:ext cx="3021757" cy="1994814"/>
          </a:xfrm>
          <a:prstGeom prst="rect">
            <a:avLst/>
          </a:prstGeom>
        </p:spPr>
      </p:pic>
      <p:pic>
        <p:nvPicPr>
          <p:cNvPr id="9" name="Imagen 8"/>
          <p:cNvPicPr>
            <a:picLocks noChangeAspect="1"/>
          </p:cNvPicPr>
          <p:nvPr/>
        </p:nvPicPr>
        <p:blipFill>
          <a:blip r:embed="rId4"/>
          <a:stretch>
            <a:fillRect/>
          </a:stretch>
        </p:blipFill>
        <p:spPr>
          <a:xfrm>
            <a:off x="6073824" y="2060848"/>
            <a:ext cx="2818656" cy="2639485"/>
          </a:xfrm>
          <a:prstGeom prst="rect">
            <a:avLst/>
          </a:prstGeom>
        </p:spPr>
      </p:pic>
    </p:spTree>
    <p:extLst>
      <p:ext uri="{BB962C8B-B14F-4D97-AF65-F5344CB8AC3E}">
        <p14:creationId xmlns:p14="http://schemas.microsoft.com/office/powerpoint/2010/main" val="22640032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Fuentes de datos</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Análisis exploratorio</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Análisis de sentimiento</a:t>
            </a:r>
            <a:endParaRPr lang="es-CR" dirty="0"/>
          </a:p>
        </p:txBody>
      </p:sp>
      <p:sp>
        <p:nvSpPr>
          <p:cNvPr id="13"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Limpieza, </a:t>
            </a:r>
            <a:r>
              <a:rPr lang="es-CR" dirty="0" err="1" smtClean="0"/>
              <a:t>tokenización</a:t>
            </a:r>
            <a:r>
              <a:rPr lang="es-CR" dirty="0" smtClean="0"/>
              <a:t>, corpus y matriz de términos  </a:t>
            </a:r>
            <a:endParaRPr lang="es-CR" dirty="0"/>
          </a:p>
        </p:txBody>
      </p:sp>
    </p:spTree>
    <p:extLst>
      <p:ext uri="{BB962C8B-B14F-4D97-AF65-F5344CB8AC3E}">
        <p14:creationId xmlns:p14="http://schemas.microsoft.com/office/powerpoint/2010/main" val="535622548"/>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706090"/>
          </a:xfrm>
        </p:spPr>
        <p:txBody>
          <a:bodyPr>
            <a:normAutofit fontScale="90000"/>
          </a:bodyPr>
          <a:lstStyle/>
          <a:p>
            <a:r>
              <a:rPr lang="es-CR" dirty="0" smtClean="0"/>
              <a:t>Análisis de sentimiento</a:t>
            </a:r>
            <a:endParaRPr lang="es-CR" dirty="0"/>
          </a:p>
        </p:txBody>
      </p:sp>
      <p:sp>
        <p:nvSpPr>
          <p:cNvPr id="3" name="2 Marcador de contenido"/>
          <p:cNvSpPr>
            <a:spLocks noGrp="1"/>
          </p:cNvSpPr>
          <p:nvPr>
            <p:ph idx="1"/>
          </p:nvPr>
        </p:nvSpPr>
        <p:spPr>
          <a:xfrm>
            <a:off x="35496" y="908720"/>
            <a:ext cx="6840760" cy="5949280"/>
          </a:xfrm>
        </p:spPr>
        <p:txBody>
          <a:bodyPr>
            <a:normAutofit lnSpcReduction="10000"/>
          </a:bodyPr>
          <a:lstStyle/>
          <a:p>
            <a:pPr marL="0" indent="0" algn="just">
              <a:buNone/>
            </a:pPr>
            <a:r>
              <a:rPr lang="es-CR" sz="2200" dirty="0" smtClean="0"/>
              <a:t>Cómo bien se da a entender, el análisis de sentimiento trata de analizar los sentimientos o las características en dos partes: positivos y negativos.</a:t>
            </a:r>
          </a:p>
          <a:p>
            <a:pPr marL="0" indent="0" algn="just">
              <a:buNone/>
            </a:pPr>
            <a:endParaRPr lang="es-CR" sz="2200" dirty="0"/>
          </a:p>
          <a:p>
            <a:pPr marL="0" indent="0" algn="just">
              <a:buNone/>
            </a:pPr>
            <a:r>
              <a:rPr lang="es-CR" sz="2200" dirty="0" smtClean="0"/>
              <a:t>Un análisis de sentimiento responde a:</a:t>
            </a:r>
          </a:p>
          <a:p>
            <a:pPr marL="0" indent="0" algn="just">
              <a:buNone/>
            </a:pPr>
            <a:endParaRPr lang="es-CR" sz="2200" dirty="0"/>
          </a:p>
          <a:p>
            <a:pPr marL="0" indent="0" algn="just">
              <a:buNone/>
            </a:pPr>
            <a:r>
              <a:rPr lang="es-CR" sz="2200" dirty="0"/>
              <a:t>¿Cuáles palabras han influido para determinar </a:t>
            </a:r>
            <a:r>
              <a:rPr lang="es-CR" sz="2200" dirty="0" smtClean="0"/>
              <a:t>los sentimientos</a:t>
            </a:r>
            <a:r>
              <a:rPr lang="es-CR" sz="2200" dirty="0"/>
              <a:t>?</a:t>
            </a:r>
          </a:p>
          <a:p>
            <a:pPr marL="0" indent="0" algn="just">
              <a:buNone/>
            </a:pPr>
            <a:r>
              <a:rPr lang="es-CR" sz="2200" dirty="0"/>
              <a:t>¿Qué sentimientos han sido predominantes? ¿Positivos, negativos</a:t>
            </a:r>
            <a:r>
              <a:rPr lang="es-CR" sz="2200" dirty="0" smtClean="0"/>
              <a:t>? ¿</a:t>
            </a:r>
            <a:r>
              <a:rPr lang="es-CR" sz="2200" dirty="0"/>
              <a:t>Cómo han cambiado los sentimientos a través del tiempo?</a:t>
            </a:r>
          </a:p>
          <a:p>
            <a:pPr marL="0" indent="0" algn="just">
              <a:buNone/>
            </a:pPr>
            <a:endParaRPr lang="es-CR" sz="2200" dirty="0" smtClean="0"/>
          </a:p>
          <a:p>
            <a:pPr marL="0" indent="0" algn="just">
              <a:buNone/>
            </a:pPr>
            <a:r>
              <a:rPr lang="es-CR" sz="2200" dirty="0" smtClean="0"/>
              <a:t>El análisis de sentimiento, del trabajo de limpieza y </a:t>
            </a:r>
            <a:r>
              <a:rPr lang="es-CR" sz="2200" dirty="0" err="1" smtClean="0"/>
              <a:t>tokenización</a:t>
            </a:r>
            <a:r>
              <a:rPr lang="es-CR" sz="2200" dirty="0" smtClean="0"/>
              <a:t>, debe además estar basado en un lista llamada “</a:t>
            </a:r>
            <a:r>
              <a:rPr lang="es-CR" sz="2200" dirty="0" err="1" smtClean="0"/>
              <a:t>Sentiment</a:t>
            </a:r>
            <a:r>
              <a:rPr lang="es-CR" sz="2200" dirty="0" smtClean="0"/>
              <a:t> </a:t>
            </a:r>
            <a:r>
              <a:rPr lang="es-CR" sz="2200" dirty="0" err="1" smtClean="0"/>
              <a:t>Lexicon</a:t>
            </a:r>
            <a:r>
              <a:rPr lang="es-CR" sz="2200" dirty="0" smtClean="0"/>
              <a:t>”, que trata de catalogar a cada palabro según un estado, y así darle un </a:t>
            </a:r>
            <a:r>
              <a:rPr lang="es-CR" sz="2200" dirty="0" err="1" smtClean="0"/>
              <a:t>puntuaje</a:t>
            </a:r>
            <a:r>
              <a:rPr lang="es-CR" sz="2200" dirty="0" smtClean="0"/>
              <a:t> positivo o negativo.</a:t>
            </a:r>
          </a:p>
        </p:txBody>
      </p:sp>
      <p:pic>
        <p:nvPicPr>
          <p:cNvPr id="10244" name="Picture 4" descr="Resultado de imagen para sentim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4687" y="4221088"/>
            <a:ext cx="1680186"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esultado de imagen para sentimen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687" y="1423095"/>
            <a:ext cx="1655603" cy="1357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946699"/>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6816" y="908720"/>
            <a:ext cx="8949680" cy="5904656"/>
          </a:xfrm>
        </p:spPr>
        <p:txBody>
          <a:bodyPr>
            <a:normAutofit/>
          </a:bodyPr>
          <a:lstStyle/>
          <a:p>
            <a:pPr marL="0" indent="0" algn="just">
              <a:buNone/>
            </a:pPr>
            <a:r>
              <a:rPr lang="es-CR" sz="2400" dirty="0" smtClean="0"/>
              <a:t>En nuestro caso, el </a:t>
            </a:r>
            <a:r>
              <a:rPr lang="es-CR" sz="2400" dirty="0" err="1"/>
              <a:t>Sentiment</a:t>
            </a:r>
            <a:r>
              <a:rPr lang="es-CR" sz="2400" dirty="0"/>
              <a:t> </a:t>
            </a:r>
            <a:r>
              <a:rPr lang="es-CR" sz="2400" dirty="0" err="1" smtClean="0"/>
              <a:t>Lexicon</a:t>
            </a:r>
            <a:r>
              <a:rPr lang="es-CR" sz="2400" dirty="0" smtClean="0"/>
              <a:t> </a:t>
            </a:r>
            <a:r>
              <a:rPr lang="es-CR" sz="2400" dirty="0"/>
              <a:t>usaremos el léxico </a:t>
            </a:r>
            <a:r>
              <a:rPr lang="es-CR" sz="2400" dirty="0" err="1"/>
              <a:t>Afinn</a:t>
            </a:r>
            <a:r>
              <a:rPr lang="es-CR" sz="2400" dirty="0"/>
              <a:t>. Este es un conjunto de palabras, puntuadas de acuerdo a qué tan positivamente o negativamente son percibidas. Las palabras que son percibidas de manera positiva tienen puntuaciones de -4 a -1; y las positivas de 1 a 4</a:t>
            </a:r>
            <a:r>
              <a:rPr lang="es-CR" sz="2400" dirty="0" smtClean="0"/>
              <a:t>.</a:t>
            </a:r>
          </a:p>
          <a:p>
            <a:pPr marL="0" indent="0" algn="just">
              <a:buNone/>
            </a:pPr>
            <a:endParaRPr lang="es-CR" sz="2400" dirty="0" smtClean="0"/>
          </a:p>
          <a:p>
            <a:pPr marL="0" indent="0" algn="just">
              <a:buNone/>
            </a:pPr>
            <a:r>
              <a:rPr lang="es-CR" sz="2400" dirty="0" smtClean="0"/>
              <a:t>La </a:t>
            </a:r>
            <a:r>
              <a:rPr lang="es-CR" sz="2400" dirty="0"/>
              <a:t>versión que usaremos es una traducción automática, de inglés a </a:t>
            </a:r>
            <a:r>
              <a:rPr lang="es-CR" sz="2400" dirty="0" smtClean="0"/>
              <a:t>español</a:t>
            </a:r>
            <a:r>
              <a:rPr lang="es-CR" sz="2400" dirty="0"/>
              <a:t>, de la versión del léxico presente en el conjunto de </a:t>
            </a:r>
            <a:r>
              <a:rPr lang="es-CR" sz="2400" dirty="0" smtClean="0"/>
              <a:t>datos </a:t>
            </a:r>
            <a:r>
              <a:rPr lang="es-CR" sz="2400" dirty="0" err="1" smtClean="0"/>
              <a:t>sentiments</a:t>
            </a:r>
            <a:r>
              <a:rPr lang="es-CR" sz="2400" dirty="0" smtClean="0"/>
              <a:t> de </a:t>
            </a:r>
            <a:r>
              <a:rPr lang="es-CR" sz="2400" i="1" dirty="0" err="1"/>
              <a:t>tidytext</a:t>
            </a:r>
            <a:r>
              <a:rPr lang="es-CR" sz="2400" dirty="0"/>
              <a:t>, con algunas correcciones manuales. Por supuesto, esto quiere decir que este léxico tendrá algunos defectos, pero será suficiente para nuestro </a:t>
            </a:r>
            <a:r>
              <a:rPr lang="es-CR" sz="2400" dirty="0" smtClean="0"/>
              <a:t>análisis. Descargamos </a:t>
            </a:r>
            <a:r>
              <a:rPr lang="es-CR" sz="2400" dirty="0"/>
              <a:t>este léxico de la siguiente dirección</a:t>
            </a:r>
            <a:r>
              <a:rPr lang="es-CR" sz="2400" dirty="0" smtClean="0"/>
              <a:t>:</a:t>
            </a:r>
          </a:p>
          <a:p>
            <a:pPr marL="0" indent="0">
              <a:buNone/>
            </a:pPr>
            <a:endParaRPr lang="es-CR" sz="2200" dirty="0"/>
          </a:p>
          <a:p>
            <a:pPr marL="0" indent="0">
              <a:buNone/>
            </a:pPr>
            <a:r>
              <a:rPr lang="es-CR" sz="2200" dirty="0">
                <a:hlinkClick r:id="rId2"/>
              </a:rPr>
              <a:t>https://raw.githubusercontent.com/jboscomendoza/rpubs/master/sentimientos_afinn/lexico_afinn.en.es.csv</a:t>
            </a:r>
            <a:endParaRPr lang="es-CR" sz="2200" dirty="0"/>
          </a:p>
          <a:p>
            <a:pPr marL="0" indent="0">
              <a:buNone/>
            </a:pPr>
            <a:endParaRPr lang="es-CR" sz="2000" dirty="0" smtClean="0"/>
          </a:p>
          <a:p>
            <a:pPr marL="0" indent="0">
              <a:buNone/>
            </a:pPr>
            <a:endParaRPr lang="es-CR" sz="2000" dirty="0"/>
          </a:p>
        </p:txBody>
      </p:sp>
      <p:sp>
        <p:nvSpPr>
          <p:cNvPr id="4" name="1 Título"/>
          <p:cNvSpPr>
            <a:spLocks noGrp="1"/>
          </p:cNvSpPr>
          <p:nvPr>
            <p:ph type="title"/>
          </p:nvPr>
        </p:nvSpPr>
        <p:spPr>
          <a:xfrm>
            <a:off x="457200" y="44624"/>
            <a:ext cx="8229600" cy="706090"/>
          </a:xfrm>
        </p:spPr>
        <p:txBody>
          <a:bodyPr>
            <a:normAutofit fontScale="90000"/>
          </a:bodyPr>
          <a:lstStyle/>
          <a:p>
            <a:r>
              <a:rPr lang="es-CR" dirty="0" smtClean="0"/>
              <a:t>Análisis de sentimiento</a:t>
            </a:r>
            <a:endParaRPr lang="es-CR" dirty="0"/>
          </a:p>
        </p:txBody>
      </p:sp>
    </p:spTree>
    <p:extLst>
      <p:ext uri="{BB962C8B-B14F-4D97-AF65-F5344CB8AC3E}">
        <p14:creationId xmlns:p14="http://schemas.microsoft.com/office/powerpoint/2010/main" val="965451130"/>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355976" y="1249749"/>
            <a:ext cx="4608512" cy="2641798"/>
          </a:xfrm>
        </p:spPr>
        <p:txBody>
          <a:bodyPr>
            <a:normAutofit/>
          </a:bodyPr>
          <a:lstStyle/>
          <a:p>
            <a:pPr marL="0" indent="0">
              <a:buNone/>
            </a:pPr>
            <a:r>
              <a:rPr lang="es-CR" sz="2000" dirty="0"/>
              <a:t>Tenemos tres columnas. Una con palabras en español, su puntuación y una tercera columna con la misma palabra, en inglés.</a:t>
            </a:r>
            <a:endParaRPr lang="es-CR" sz="1600" dirty="0"/>
          </a:p>
        </p:txBody>
      </p:sp>
      <p:sp>
        <p:nvSpPr>
          <p:cNvPr id="4" name="1 Título"/>
          <p:cNvSpPr>
            <a:spLocks noGrp="1"/>
          </p:cNvSpPr>
          <p:nvPr>
            <p:ph type="title"/>
          </p:nvPr>
        </p:nvSpPr>
        <p:spPr>
          <a:xfrm>
            <a:off x="457200" y="44624"/>
            <a:ext cx="8229600" cy="706090"/>
          </a:xfrm>
        </p:spPr>
        <p:txBody>
          <a:bodyPr>
            <a:normAutofit fontScale="90000"/>
          </a:bodyPr>
          <a:lstStyle/>
          <a:p>
            <a:r>
              <a:rPr lang="es-CR" dirty="0" smtClean="0"/>
              <a:t>Análisis de sentimiento</a:t>
            </a:r>
            <a:endParaRPr lang="es-CR" dirty="0"/>
          </a:p>
        </p:txBody>
      </p:sp>
      <p:pic>
        <p:nvPicPr>
          <p:cNvPr id="5" name="Imagen 4"/>
          <p:cNvPicPr>
            <a:picLocks noChangeAspect="1"/>
          </p:cNvPicPr>
          <p:nvPr/>
        </p:nvPicPr>
        <p:blipFill>
          <a:blip r:embed="rId2"/>
          <a:stretch>
            <a:fillRect/>
          </a:stretch>
        </p:blipFill>
        <p:spPr>
          <a:xfrm>
            <a:off x="251520" y="1340768"/>
            <a:ext cx="3200400" cy="2781300"/>
          </a:xfrm>
          <a:prstGeom prst="rect">
            <a:avLst/>
          </a:prstGeom>
        </p:spPr>
      </p:pic>
      <p:pic>
        <p:nvPicPr>
          <p:cNvPr id="6" name="Imagen 5"/>
          <p:cNvPicPr>
            <a:picLocks noChangeAspect="1"/>
          </p:cNvPicPr>
          <p:nvPr/>
        </p:nvPicPr>
        <p:blipFill>
          <a:blip r:embed="rId3"/>
          <a:stretch>
            <a:fillRect/>
          </a:stretch>
        </p:blipFill>
        <p:spPr>
          <a:xfrm>
            <a:off x="1043608" y="4437112"/>
            <a:ext cx="5649441" cy="2330939"/>
          </a:xfrm>
          <a:prstGeom prst="rect">
            <a:avLst/>
          </a:prstGeom>
        </p:spPr>
      </p:pic>
    </p:spTree>
    <p:extLst>
      <p:ext uri="{BB962C8B-B14F-4D97-AF65-F5344CB8AC3E}">
        <p14:creationId xmlns:p14="http://schemas.microsoft.com/office/powerpoint/2010/main" val="2460116723"/>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1520" y="980729"/>
            <a:ext cx="8229600" cy="1368152"/>
          </a:xfrm>
        </p:spPr>
        <p:txBody>
          <a:bodyPr>
            <a:normAutofit/>
          </a:bodyPr>
          <a:lstStyle/>
          <a:p>
            <a:pPr marL="0" indent="0">
              <a:buNone/>
            </a:pPr>
            <a:r>
              <a:rPr lang="es-CR" sz="2400" dirty="0" smtClean="0"/>
              <a:t>El análisis de sentimiento puede analizar, según una persona, las palabras positivas y negativas. </a:t>
            </a:r>
            <a:endParaRPr lang="es-CR" sz="2400" dirty="0"/>
          </a:p>
        </p:txBody>
      </p:sp>
      <p:sp>
        <p:nvSpPr>
          <p:cNvPr id="4" name="1 Título"/>
          <p:cNvSpPr>
            <a:spLocks noGrp="1"/>
          </p:cNvSpPr>
          <p:nvPr>
            <p:ph type="title"/>
          </p:nvPr>
        </p:nvSpPr>
        <p:spPr>
          <a:xfrm>
            <a:off x="457200" y="44624"/>
            <a:ext cx="8229600" cy="706090"/>
          </a:xfrm>
        </p:spPr>
        <p:txBody>
          <a:bodyPr>
            <a:normAutofit fontScale="90000"/>
          </a:bodyPr>
          <a:lstStyle/>
          <a:p>
            <a:r>
              <a:rPr lang="es-CR" dirty="0" smtClean="0"/>
              <a:t>Análisis de sentimiento</a:t>
            </a:r>
            <a:endParaRPr lang="es-CR" dirty="0"/>
          </a:p>
        </p:txBody>
      </p:sp>
      <p:pic>
        <p:nvPicPr>
          <p:cNvPr id="5" name="Imagen 4"/>
          <p:cNvPicPr>
            <a:picLocks noChangeAspect="1"/>
          </p:cNvPicPr>
          <p:nvPr/>
        </p:nvPicPr>
        <p:blipFill>
          <a:blip r:embed="rId2"/>
          <a:stretch>
            <a:fillRect/>
          </a:stretch>
        </p:blipFill>
        <p:spPr>
          <a:xfrm>
            <a:off x="115251" y="2338419"/>
            <a:ext cx="4472773" cy="3528392"/>
          </a:xfrm>
          <a:prstGeom prst="rect">
            <a:avLst/>
          </a:prstGeom>
        </p:spPr>
      </p:pic>
      <p:pic>
        <p:nvPicPr>
          <p:cNvPr id="6" name="Imagen 5"/>
          <p:cNvPicPr>
            <a:picLocks noChangeAspect="1"/>
          </p:cNvPicPr>
          <p:nvPr/>
        </p:nvPicPr>
        <p:blipFill>
          <a:blip r:embed="rId3"/>
          <a:stretch>
            <a:fillRect/>
          </a:stretch>
        </p:blipFill>
        <p:spPr>
          <a:xfrm>
            <a:off x="5148064" y="2331632"/>
            <a:ext cx="3816424" cy="3528392"/>
          </a:xfrm>
          <a:prstGeom prst="rect">
            <a:avLst/>
          </a:prstGeom>
        </p:spPr>
      </p:pic>
    </p:spTree>
    <p:extLst>
      <p:ext uri="{BB962C8B-B14F-4D97-AF65-F5344CB8AC3E}">
        <p14:creationId xmlns:p14="http://schemas.microsoft.com/office/powerpoint/2010/main" val="3536159102"/>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44624"/>
            <a:ext cx="8229600" cy="706090"/>
          </a:xfrm>
        </p:spPr>
        <p:txBody>
          <a:bodyPr>
            <a:normAutofit fontScale="90000"/>
          </a:bodyPr>
          <a:lstStyle/>
          <a:p>
            <a:r>
              <a:rPr lang="es-CR" dirty="0" smtClean="0"/>
              <a:t>Análisis de sentimiento</a:t>
            </a:r>
            <a:endParaRPr lang="es-CR" dirty="0"/>
          </a:p>
        </p:txBody>
      </p:sp>
      <p:sp>
        <p:nvSpPr>
          <p:cNvPr id="6" name="Marcador de contenido 2"/>
          <p:cNvSpPr>
            <a:spLocks noGrp="1"/>
          </p:cNvSpPr>
          <p:nvPr>
            <p:ph idx="1"/>
          </p:nvPr>
        </p:nvSpPr>
        <p:spPr>
          <a:xfrm>
            <a:off x="86816" y="980729"/>
            <a:ext cx="8229600" cy="1368152"/>
          </a:xfrm>
        </p:spPr>
        <p:txBody>
          <a:bodyPr>
            <a:normAutofit/>
          </a:bodyPr>
          <a:lstStyle/>
          <a:p>
            <a:pPr marL="0" indent="0">
              <a:buNone/>
            </a:pPr>
            <a:r>
              <a:rPr lang="es-CR" sz="2000" dirty="0" smtClean="0"/>
              <a:t>Se puede analizar los sentimientos, mediante puntuaciones, en el tiempo. </a:t>
            </a:r>
            <a:endParaRPr lang="es-CR" sz="2000" dirty="0"/>
          </a:p>
        </p:txBody>
      </p:sp>
      <p:pic>
        <p:nvPicPr>
          <p:cNvPr id="7" name="Imagen 6"/>
          <p:cNvPicPr>
            <a:picLocks noChangeAspect="1"/>
          </p:cNvPicPr>
          <p:nvPr/>
        </p:nvPicPr>
        <p:blipFill>
          <a:blip r:embed="rId2"/>
          <a:stretch>
            <a:fillRect/>
          </a:stretch>
        </p:blipFill>
        <p:spPr>
          <a:xfrm>
            <a:off x="611560" y="1556792"/>
            <a:ext cx="7200800" cy="5059196"/>
          </a:xfrm>
          <a:prstGeom prst="rect">
            <a:avLst/>
          </a:prstGeom>
        </p:spPr>
      </p:pic>
    </p:spTree>
    <p:extLst>
      <p:ext uri="{BB962C8B-B14F-4D97-AF65-F5344CB8AC3E}">
        <p14:creationId xmlns:p14="http://schemas.microsoft.com/office/powerpoint/2010/main" val="2135130497"/>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44624"/>
            <a:ext cx="8229600" cy="706090"/>
          </a:xfrm>
        </p:spPr>
        <p:txBody>
          <a:bodyPr>
            <a:normAutofit fontScale="90000"/>
          </a:bodyPr>
          <a:lstStyle/>
          <a:p>
            <a:r>
              <a:rPr lang="es-CR" dirty="0" smtClean="0"/>
              <a:t>Análisis de sentimiento</a:t>
            </a:r>
            <a:endParaRPr lang="es-CR" dirty="0"/>
          </a:p>
        </p:txBody>
      </p:sp>
      <p:sp>
        <p:nvSpPr>
          <p:cNvPr id="5" name="Marcador de contenido 2"/>
          <p:cNvSpPr>
            <a:spLocks noGrp="1"/>
          </p:cNvSpPr>
          <p:nvPr>
            <p:ph idx="1"/>
          </p:nvPr>
        </p:nvSpPr>
        <p:spPr>
          <a:xfrm>
            <a:off x="107950" y="908050"/>
            <a:ext cx="8229600" cy="4525963"/>
          </a:xfrm>
        </p:spPr>
        <p:txBody>
          <a:bodyPr>
            <a:normAutofit/>
          </a:bodyPr>
          <a:lstStyle/>
          <a:p>
            <a:pPr marL="0" indent="0">
              <a:buNone/>
            </a:pPr>
            <a:r>
              <a:rPr lang="es-CR" sz="2000" dirty="0" smtClean="0"/>
              <a:t>Si el interés fuera aproximar o describir dichos sentimientos, se podrían aplicar regresiones LOESS o métodos de medias móviles. </a:t>
            </a:r>
            <a:endParaRPr lang="es-CR" sz="2000" dirty="0"/>
          </a:p>
        </p:txBody>
      </p:sp>
      <p:pic>
        <p:nvPicPr>
          <p:cNvPr id="6" name="Imagen 5"/>
          <p:cNvPicPr>
            <a:picLocks noChangeAspect="1"/>
          </p:cNvPicPr>
          <p:nvPr/>
        </p:nvPicPr>
        <p:blipFill>
          <a:blip r:embed="rId2"/>
          <a:stretch>
            <a:fillRect/>
          </a:stretch>
        </p:blipFill>
        <p:spPr>
          <a:xfrm>
            <a:off x="179512" y="1772815"/>
            <a:ext cx="4104456" cy="3363147"/>
          </a:xfrm>
          <a:prstGeom prst="rect">
            <a:avLst/>
          </a:prstGeom>
        </p:spPr>
      </p:pic>
      <p:pic>
        <p:nvPicPr>
          <p:cNvPr id="7" name="Imagen 6"/>
          <p:cNvPicPr>
            <a:picLocks noChangeAspect="1"/>
          </p:cNvPicPr>
          <p:nvPr/>
        </p:nvPicPr>
        <p:blipFill>
          <a:blip r:embed="rId3"/>
          <a:stretch>
            <a:fillRect/>
          </a:stretch>
        </p:blipFill>
        <p:spPr>
          <a:xfrm>
            <a:off x="5050267" y="3645024"/>
            <a:ext cx="3914221" cy="3000375"/>
          </a:xfrm>
          <a:prstGeom prst="rect">
            <a:avLst/>
          </a:prstGeom>
        </p:spPr>
      </p:pic>
    </p:spTree>
    <p:extLst>
      <p:ext uri="{BB962C8B-B14F-4D97-AF65-F5344CB8AC3E}">
        <p14:creationId xmlns:p14="http://schemas.microsoft.com/office/powerpoint/2010/main" val="3997875315"/>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5122" name="Picture 2" descr="Resultado de imagen para mineria de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678119"/>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44624"/>
            <a:ext cx="8229600" cy="706090"/>
          </a:xfrm>
        </p:spPr>
        <p:txBody>
          <a:bodyPr>
            <a:normAutofit fontScale="90000"/>
          </a:bodyPr>
          <a:lstStyle/>
          <a:p>
            <a:r>
              <a:rPr lang="es-CR" dirty="0" smtClean="0"/>
              <a:t>Análisis de sentimiento</a:t>
            </a:r>
            <a:endParaRPr lang="es-CR" dirty="0"/>
          </a:p>
        </p:txBody>
      </p:sp>
      <p:sp>
        <p:nvSpPr>
          <p:cNvPr id="5" name="Marcador de contenido 2"/>
          <p:cNvSpPr>
            <a:spLocks noGrp="1"/>
          </p:cNvSpPr>
          <p:nvPr>
            <p:ph idx="1"/>
          </p:nvPr>
        </p:nvSpPr>
        <p:spPr>
          <a:xfrm>
            <a:off x="107950" y="908051"/>
            <a:ext cx="8784530" cy="864766"/>
          </a:xfrm>
        </p:spPr>
        <p:txBody>
          <a:bodyPr>
            <a:normAutofit/>
          </a:bodyPr>
          <a:lstStyle/>
          <a:p>
            <a:pPr marL="0" indent="0">
              <a:buNone/>
            </a:pPr>
            <a:r>
              <a:rPr lang="es-CR" sz="2000" dirty="0" smtClean="0"/>
              <a:t>Se podrían comprar los sentimientos positivos y negativos, así como en el tiempo.</a:t>
            </a:r>
            <a:endParaRPr lang="es-CR" sz="2000" dirty="0"/>
          </a:p>
        </p:txBody>
      </p:sp>
      <p:pic>
        <p:nvPicPr>
          <p:cNvPr id="7" name="Imagen 6"/>
          <p:cNvPicPr>
            <a:picLocks noChangeAspect="1"/>
          </p:cNvPicPr>
          <p:nvPr/>
        </p:nvPicPr>
        <p:blipFill>
          <a:blip r:embed="rId2"/>
          <a:stretch>
            <a:fillRect/>
          </a:stretch>
        </p:blipFill>
        <p:spPr>
          <a:xfrm>
            <a:off x="107504" y="1556792"/>
            <a:ext cx="4392488" cy="4032447"/>
          </a:xfrm>
          <a:prstGeom prst="rect">
            <a:avLst/>
          </a:prstGeom>
        </p:spPr>
      </p:pic>
      <p:pic>
        <p:nvPicPr>
          <p:cNvPr id="8" name="Imagen 7"/>
          <p:cNvPicPr>
            <a:picLocks noChangeAspect="1"/>
          </p:cNvPicPr>
          <p:nvPr/>
        </p:nvPicPr>
        <p:blipFill>
          <a:blip r:embed="rId3"/>
          <a:stretch>
            <a:fillRect/>
          </a:stretch>
        </p:blipFill>
        <p:spPr>
          <a:xfrm>
            <a:off x="4589999" y="2996952"/>
            <a:ext cx="4446497" cy="3760590"/>
          </a:xfrm>
          <a:prstGeom prst="rect">
            <a:avLst/>
          </a:prstGeom>
        </p:spPr>
      </p:pic>
    </p:spTree>
    <p:extLst>
      <p:ext uri="{BB962C8B-B14F-4D97-AF65-F5344CB8AC3E}">
        <p14:creationId xmlns:p14="http://schemas.microsoft.com/office/powerpoint/2010/main" val="1152312996"/>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Fuentes de datos</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Análisis exploratorio</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Análisis de sentimiento</a:t>
            </a:r>
            <a:endParaRPr lang="es-CR" dirty="0"/>
          </a:p>
        </p:txBody>
      </p:sp>
      <p:sp>
        <p:nvSpPr>
          <p:cNvPr id="15" name="14 Elipse"/>
          <p:cNvSpPr/>
          <p:nvPr/>
        </p:nvSpPr>
        <p:spPr>
          <a:xfrm>
            <a:off x="5003414" y="5336460"/>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6153777" y="5397909"/>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Otros análisis</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Limpieza, </a:t>
            </a:r>
            <a:r>
              <a:rPr lang="es-CR" dirty="0" err="1" smtClean="0"/>
              <a:t>tokenización</a:t>
            </a:r>
            <a:r>
              <a:rPr lang="es-CR" dirty="0" smtClean="0"/>
              <a:t>, corpus y matriz de términos  </a:t>
            </a:r>
            <a:endParaRPr lang="es-CR" dirty="0"/>
          </a:p>
        </p:txBody>
      </p:sp>
    </p:spTree>
    <p:extLst>
      <p:ext uri="{BB962C8B-B14F-4D97-AF65-F5344CB8AC3E}">
        <p14:creationId xmlns:p14="http://schemas.microsoft.com/office/powerpoint/2010/main" val="1309514990"/>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8614"/>
            <a:ext cx="8229600" cy="706090"/>
          </a:xfrm>
        </p:spPr>
        <p:txBody>
          <a:bodyPr>
            <a:normAutofit fontScale="90000"/>
          </a:bodyPr>
          <a:lstStyle/>
          <a:p>
            <a:r>
              <a:rPr lang="es-CR" dirty="0" smtClean="0"/>
              <a:t>Otros análisis de TM</a:t>
            </a:r>
            <a:endParaRPr lang="es-C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55375"/>
            <a:ext cx="3897968" cy="2281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407589"/>
            <a:ext cx="3860999" cy="2304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868655" y="2975940"/>
            <a:ext cx="4722892" cy="2748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2 Marcador de contenido"/>
          <p:cNvSpPr>
            <a:spLocks noGrp="1"/>
          </p:cNvSpPr>
          <p:nvPr>
            <p:ph idx="1"/>
          </p:nvPr>
        </p:nvSpPr>
        <p:spPr>
          <a:xfrm>
            <a:off x="107504" y="836712"/>
            <a:ext cx="8229600" cy="1584176"/>
          </a:xfrm>
        </p:spPr>
        <p:txBody>
          <a:bodyPr>
            <a:normAutofit/>
          </a:bodyPr>
          <a:lstStyle/>
          <a:p>
            <a:pPr marL="0" indent="0">
              <a:buNone/>
            </a:pPr>
            <a:r>
              <a:rPr lang="es-CR" sz="2000" dirty="0" smtClean="0"/>
              <a:t>Podemos analizar la relación de las distancia entre las palabras.  Para esto podemos realizar tanto agrupamientos por métodos jerárquicos como de k-medias. </a:t>
            </a:r>
            <a:endParaRPr lang="es-CR" sz="2000" dirty="0"/>
          </a:p>
        </p:txBody>
      </p:sp>
    </p:spTree>
    <p:extLst>
      <p:ext uri="{BB962C8B-B14F-4D97-AF65-F5344CB8AC3E}">
        <p14:creationId xmlns:p14="http://schemas.microsoft.com/office/powerpoint/2010/main" val="3815433661"/>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6816" y="836712"/>
            <a:ext cx="8949680" cy="1584176"/>
          </a:xfrm>
        </p:spPr>
        <p:txBody>
          <a:bodyPr>
            <a:normAutofit/>
          </a:bodyPr>
          <a:lstStyle/>
          <a:p>
            <a:pPr marL="0" indent="0" algn="just">
              <a:buNone/>
            </a:pPr>
            <a:r>
              <a:rPr lang="es-CR" sz="2000" dirty="0" smtClean="0"/>
              <a:t>En vez de analizar una sola palabra, se podrían analizar dos palabras conjuntamente (o más), esto tanto para el análisis descriptivo, así como para el análisis de sentimiento. A esto lo denominamos como n-gramas.  Lo más común es hacer un </a:t>
            </a:r>
            <a:r>
              <a:rPr lang="es-CR" sz="2000" dirty="0" err="1" smtClean="0"/>
              <a:t>bi</a:t>
            </a:r>
            <a:r>
              <a:rPr lang="es-CR" sz="2000" dirty="0" smtClean="0"/>
              <a:t>-grama.</a:t>
            </a:r>
            <a:endParaRPr lang="es-CR" sz="2000" dirty="0"/>
          </a:p>
        </p:txBody>
      </p:sp>
      <p:sp>
        <p:nvSpPr>
          <p:cNvPr id="5" name="1 Título"/>
          <p:cNvSpPr>
            <a:spLocks noGrp="1"/>
          </p:cNvSpPr>
          <p:nvPr>
            <p:ph type="title"/>
          </p:nvPr>
        </p:nvSpPr>
        <p:spPr>
          <a:xfrm>
            <a:off x="457200" y="58614"/>
            <a:ext cx="8229600" cy="706090"/>
          </a:xfrm>
        </p:spPr>
        <p:txBody>
          <a:bodyPr>
            <a:normAutofit fontScale="90000"/>
          </a:bodyPr>
          <a:lstStyle/>
          <a:p>
            <a:r>
              <a:rPr lang="es-CR" dirty="0" smtClean="0"/>
              <a:t>Otros análisis de TM</a:t>
            </a:r>
            <a:endParaRPr lang="es-CR"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760938"/>
            <a:ext cx="4746217"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988840"/>
            <a:ext cx="34671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047" y="4725144"/>
            <a:ext cx="2954334" cy="1982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0531182"/>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908720"/>
            <a:ext cx="6840760" cy="5832648"/>
          </a:xfrm>
        </p:spPr>
        <p:txBody>
          <a:bodyPr>
            <a:noAutofit/>
          </a:bodyPr>
          <a:lstStyle/>
          <a:p>
            <a:pPr marL="0" indent="0" algn="just">
              <a:buNone/>
            </a:pPr>
            <a:r>
              <a:rPr lang="es-CR" sz="2000" dirty="0"/>
              <a:t>Es posible que estemos interesados en visualizar todas las relaciones entre las palabras simultáneamente, en lugar de solo las mejores a la vez. Como una visualización común, podemos organizar las palabras en una red o "gráfico". Aquí nos referiremos a un "gráfico" no en el sentido de una visualización, sino como una combinación de nodos conectados. Un gráfico se puede construir a partir de un objeto ordenado ya que tiene tres variables:</a:t>
            </a:r>
          </a:p>
          <a:p>
            <a:pPr algn="just"/>
            <a:endParaRPr lang="es-CR" sz="2000" dirty="0"/>
          </a:p>
          <a:p>
            <a:pPr algn="just"/>
            <a:r>
              <a:rPr lang="es-CR" sz="2000" b="1" dirty="0" smtClean="0"/>
              <a:t>FROM</a:t>
            </a:r>
            <a:r>
              <a:rPr lang="es-CR" sz="2000" dirty="0" smtClean="0"/>
              <a:t>: </a:t>
            </a:r>
            <a:r>
              <a:rPr lang="es-CR" sz="2000" dirty="0"/>
              <a:t>el nodo del que viene una arista</a:t>
            </a:r>
          </a:p>
          <a:p>
            <a:pPr algn="just"/>
            <a:r>
              <a:rPr lang="es-CR" sz="2000" b="1" dirty="0" smtClean="0"/>
              <a:t>TO</a:t>
            </a:r>
            <a:r>
              <a:rPr lang="es-CR" sz="2000" dirty="0" smtClean="0"/>
              <a:t>: </a:t>
            </a:r>
            <a:r>
              <a:rPr lang="es-CR" sz="2000" dirty="0"/>
              <a:t>el nodo hacia donde va un borde</a:t>
            </a:r>
          </a:p>
          <a:p>
            <a:pPr algn="just"/>
            <a:r>
              <a:rPr lang="es-CR" sz="2000" b="1" dirty="0" smtClean="0"/>
              <a:t>WEIGHT</a:t>
            </a:r>
            <a:r>
              <a:rPr lang="es-CR" sz="2000" dirty="0" smtClean="0"/>
              <a:t>: </a:t>
            </a:r>
            <a:r>
              <a:rPr lang="es-CR" sz="2000" dirty="0"/>
              <a:t>un valor numérico asociado </a:t>
            </a:r>
            <a:r>
              <a:rPr lang="es-CR" sz="2000" dirty="0" smtClean="0"/>
              <a:t>con </a:t>
            </a:r>
            <a:r>
              <a:rPr lang="es-CR" sz="2000" dirty="0"/>
              <a:t>cada </a:t>
            </a:r>
            <a:r>
              <a:rPr lang="es-CR" sz="2000" dirty="0" smtClean="0"/>
              <a:t>borde</a:t>
            </a:r>
          </a:p>
          <a:p>
            <a:pPr algn="just"/>
            <a:endParaRPr lang="es-CR" sz="2000" dirty="0"/>
          </a:p>
          <a:p>
            <a:pPr marL="0" indent="0" algn="just">
              <a:buNone/>
            </a:pPr>
            <a:r>
              <a:rPr lang="es-CR" sz="2000" dirty="0" smtClean="0"/>
              <a:t>Realmente, aunque en el curso no hemos pasado por el análisis de las redes sociales para conocer las relaciones entre </a:t>
            </a:r>
            <a:r>
              <a:rPr lang="es-CR" sz="2000" dirty="0" err="1" smtClean="0"/>
              <a:t>inviduos</a:t>
            </a:r>
            <a:r>
              <a:rPr lang="es-CR" sz="2000" dirty="0" smtClean="0"/>
              <a:t> (acá palabras), este análisis rebela posibles formas de escritura y otra visión más profunda si se liga con el análisis de sentimiento.</a:t>
            </a:r>
            <a:endParaRPr lang="es-CR" sz="2000" dirty="0"/>
          </a:p>
        </p:txBody>
      </p:sp>
      <p:sp>
        <p:nvSpPr>
          <p:cNvPr id="5" name="1 Título"/>
          <p:cNvSpPr>
            <a:spLocks noGrp="1"/>
          </p:cNvSpPr>
          <p:nvPr>
            <p:ph type="title"/>
          </p:nvPr>
        </p:nvSpPr>
        <p:spPr>
          <a:xfrm>
            <a:off x="457200" y="58614"/>
            <a:ext cx="8229600" cy="706090"/>
          </a:xfrm>
        </p:spPr>
        <p:txBody>
          <a:bodyPr>
            <a:normAutofit fontScale="90000"/>
          </a:bodyPr>
          <a:lstStyle/>
          <a:p>
            <a:r>
              <a:rPr lang="es-CR" dirty="0" smtClean="0"/>
              <a:t>Otros análisis de TM</a:t>
            </a:r>
            <a:endParaRPr lang="es-CR" dirty="0"/>
          </a:p>
        </p:txBody>
      </p:sp>
      <p:pic>
        <p:nvPicPr>
          <p:cNvPr id="4098" name="Picture 2" descr="Resultado de imagen para soci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1471692"/>
            <a:ext cx="1512168" cy="21733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soci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4149081"/>
            <a:ext cx="2083955"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73190"/>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4366909" cy="4104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1 Título"/>
          <p:cNvSpPr>
            <a:spLocks noGrp="1"/>
          </p:cNvSpPr>
          <p:nvPr>
            <p:ph type="title"/>
          </p:nvPr>
        </p:nvSpPr>
        <p:spPr>
          <a:xfrm>
            <a:off x="457200" y="44624"/>
            <a:ext cx="8229600" cy="706090"/>
          </a:xfrm>
        </p:spPr>
        <p:txBody>
          <a:bodyPr>
            <a:normAutofit fontScale="90000"/>
          </a:bodyPr>
          <a:lstStyle/>
          <a:p>
            <a:r>
              <a:rPr lang="es-CR" dirty="0" smtClean="0"/>
              <a:t>Otros análisis de TM</a:t>
            </a:r>
            <a:endParaRPr lang="es-CR"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729170"/>
            <a:ext cx="4022606" cy="2911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2 Marcador de contenido"/>
          <p:cNvSpPr>
            <a:spLocks noGrp="1"/>
          </p:cNvSpPr>
          <p:nvPr>
            <p:ph idx="1"/>
          </p:nvPr>
        </p:nvSpPr>
        <p:spPr>
          <a:xfrm>
            <a:off x="179512" y="1124744"/>
            <a:ext cx="8136904" cy="648072"/>
          </a:xfrm>
        </p:spPr>
        <p:txBody>
          <a:bodyPr>
            <a:noAutofit/>
          </a:bodyPr>
          <a:lstStyle/>
          <a:p>
            <a:pPr marL="0" indent="0" algn="just">
              <a:buNone/>
            </a:pPr>
            <a:r>
              <a:rPr lang="es-CR" sz="2000" dirty="0" smtClean="0"/>
              <a:t>Acá un ejemplo de redes sociales aplicado a palabras.</a:t>
            </a:r>
            <a:endParaRPr lang="es-CR" sz="2000" dirty="0"/>
          </a:p>
          <a:p>
            <a:pPr algn="just"/>
            <a:endParaRPr lang="es-CR" sz="2000" dirty="0"/>
          </a:p>
          <a:p>
            <a:pPr marL="0" indent="0" algn="just">
              <a:buNone/>
            </a:pPr>
            <a:endParaRPr lang="es-CR" sz="2000" dirty="0"/>
          </a:p>
        </p:txBody>
      </p:sp>
    </p:spTree>
    <p:extLst>
      <p:ext uri="{BB962C8B-B14F-4D97-AF65-F5344CB8AC3E}">
        <p14:creationId xmlns:p14="http://schemas.microsoft.com/office/powerpoint/2010/main" val="1358521313"/>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Web </a:t>
            </a:r>
            <a:r>
              <a:rPr lang="es-CR" dirty="0" err="1" smtClean="0"/>
              <a:t>scraping</a:t>
            </a:r>
            <a:endParaRPr lang="es-CR" dirty="0"/>
          </a:p>
        </p:txBody>
      </p:sp>
    </p:spTree>
    <p:extLst>
      <p:ext uri="{BB962C8B-B14F-4D97-AF65-F5344CB8AC3E}">
        <p14:creationId xmlns:p14="http://schemas.microsoft.com/office/powerpoint/2010/main" val="1939137979"/>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3074" name="Picture 2" descr="Resultado de imagen para web scra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013870"/>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1143000"/>
          </a:xfrm>
        </p:spPr>
        <p:txBody>
          <a:bodyPr/>
          <a:lstStyle/>
          <a:p>
            <a:r>
              <a:rPr lang="es-CR" dirty="0" smtClean="0"/>
              <a:t>El Web </a:t>
            </a:r>
            <a:r>
              <a:rPr lang="es-CR" dirty="0" err="1" smtClean="0"/>
              <a:t>Scraping</a:t>
            </a:r>
            <a:endParaRPr lang="es-CR" dirty="0"/>
          </a:p>
        </p:txBody>
      </p:sp>
      <p:sp>
        <p:nvSpPr>
          <p:cNvPr id="3" name="2 Marcador de contenido"/>
          <p:cNvSpPr>
            <a:spLocks noGrp="1"/>
          </p:cNvSpPr>
          <p:nvPr>
            <p:ph idx="1"/>
          </p:nvPr>
        </p:nvSpPr>
        <p:spPr>
          <a:xfrm>
            <a:off x="107504" y="1124744"/>
            <a:ext cx="6840760" cy="5616624"/>
          </a:xfrm>
        </p:spPr>
        <p:txBody>
          <a:bodyPr>
            <a:normAutofit fontScale="92500"/>
          </a:bodyPr>
          <a:lstStyle/>
          <a:p>
            <a:pPr marL="0" indent="0" algn="just">
              <a:buNone/>
            </a:pPr>
            <a:r>
              <a:rPr lang="es-CR" sz="2400" i="1" dirty="0"/>
              <a:t>Web </a:t>
            </a:r>
            <a:r>
              <a:rPr lang="es-CR" sz="2400" i="1" dirty="0" err="1"/>
              <a:t>scraping</a:t>
            </a:r>
            <a:r>
              <a:rPr lang="es-CR" sz="2400" dirty="0"/>
              <a:t> es una técnica utilizada </a:t>
            </a:r>
            <a:r>
              <a:rPr lang="es-CR" sz="2400" dirty="0" smtClean="0"/>
              <a:t>mediante programa de software</a:t>
            </a:r>
            <a:r>
              <a:rPr lang="es-CR" sz="2400" dirty="0"/>
              <a:t> para extraer información </a:t>
            </a:r>
            <a:r>
              <a:rPr lang="es-CR" sz="2400" dirty="0" smtClean="0"/>
              <a:t>de sitios web. </a:t>
            </a:r>
            <a:r>
              <a:rPr lang="es-CR" sz="2400" dirty="0"/>
              <a:t>Usualmente, estos programas simulan la navegación de un humano en la </a:t>
            </a:r>
            <a:r>
              <a:rPr lang="es-CR" sz="2400" dirty="0" smtClean="0"/>
              <a:t>WWW (</a:t>
            </a:r>
            <a:r>
              <a:rPr lang="es-CR" sz="2400" dirty="0" err="1" smtClean="0">
                <a:hlinkClick r:id="rId2" tooltip="World Wide Web"/>
              </a:rPr>
              <a:t>World</a:t>
            </a:r>
            <a:r>
              <a:rPr lang="es-CR" sz="2400" dirty="0" smtClean="0">
                <a:hlinkClick r:id="rId2" tooltip="World Wide Web"/>
              </a:rPr>
              <a:t> </a:t>
            </a:r>
            <a:r>
              <a:rPr lang="es-CR" sz="2400" dirty="0">
                <a:hlinkClick r:id="rId2" tooltip="World Wide Web"/>
              </a:rPr>
              <a:t>Wide </a:t>
            </a:r>
            <a:r>
              <a:rPr lang="es-CR" sz="2400" dirty="0" smtClean="0">
                <a:hlinkClick r:id="rId2" tooltip="World Wide Web"/>
              </a:rPr>
              <a:t>Web</a:t>
            </a:r>
            <a:r>
              <a:rPr lang="es-CR" sz="2400" dirty="0" smtClean="0"/>
              <a:t>)</a:t>
            </a:r>
            <a:r>
              <a:rPr lang="es-CR" sz="2400" dirty="0"/>
              <a:t> ya sea utilizando el </a:t>
            </a:r>
            <a:r>
              <a:rPr lang="es-CR" sz="2400" dirty="0" smtClean="0"/>
              <a:t>protocolo HTPP</a:t>
            </a:r>
            <a:r>
              <a:rPr lang="es-CR" sz="2400" dirty="0"/>
              <a:t> manualmente, o </a:t>
            </a:r>
            <a:r>
              <a:rPr lang="es-CR" sz="2400" dirty="0" smtClean="0"/>
              <a:t>incrustando un navegador</a:t>
            </a:r>
            <a:r>
              <a:rPr lang="es-CR" sz="2400" dirty="0"/>
              <a:t> en una </a:t>
            </a:r>
            <a:r>
              <a:rPr lang="es-CR" sz="2400" dirty="0" smtClean="0"/>
              <a:t>aplicación.</a:t>
            </a:r>
          </a:p>
          <a:p>
            <a:pPr algn="just"/>
            <a:endParaRPr lang="es-CR" sz="2400" dirty="0" smtClean="0"/>
          </a:p>
          <a:p>
            <a:pPr marL="0" indent="0" algn="just">
              <a:buNone/>
            </a:pPr>
            <a:r>
              <a:rPr lang="es-CR" sz="2400" dirty="0"/>
              <a:t>El </a:t>
            </a:r>
            <a:r>
              <a:rPr lang="es-CR" sz="2400" i="1" dirty="0"/>
              <a:t>web </a:t>
            </a:r>
            <a:r>
              <a:rPr lang="es-CR" sz="2400" i="1" dirty="0" err="1"/>
              <a:t>scraping</a:t>
            </a:r>
            <a:r>
              <a:rPr lang="es-CR" sz="2400" dirty="0"/>
              <a:t> está muy relacionado con la indexación de la web, la cual indexa la información de la web utilizando </a:t>
            </a:r>
            <a:r>
              <a:rPr lang="es-CR" sz="2400" dirty="0" smtClean="0"/>
              <a:t>un robot </a:t>
            </a:r>
            <a:r>
              <a:rPr lang="es-CR" sz="2400" dirty="0"/>
              <a:t>y es una técnica universal adoptada por la mayoría de </a:t>
            </a:r>
            <a:r>
              <a:rPr lang="es-CR" sz="2400" dirty="0" smtClean="0"/>
              <a:t>los motores de búsqueda, </a:t>
            </a:r>
            <a:r>
              <a:rPr lang="es-CR" sz="2400" dirty="0"/>
              <a:t>Sin embargo, el </a:t>
            </a:r>
            <a:r>
              <a:rPr lang="es-CR" sz="2400" i="1" dirty="0"/>
              <a:t>web </a:t>
            </a:r>
            <a:r>
              <a:rPr lang="es-CR" sz="2400" i="1" dirty="0" err="1"/>
              <a:t>scraping</a:t>
            </a:r>
            <a:r>
              <a:rPr lang="es-CR" sz="2400" dirty="0"/>
              <a:t> se enfoca más en la transformación de datos sin estructura en la </a:t>
            </a:r>
            <a:r>
              <a:rPr lang="es-CR" sz="2400" dirty="0" smtClean="0"/>
              <a:t>web </a:t>
            </a:r>
            <a:r>
              <a:rPr lang="es-CR" sz="2400" dirty="0"/>
              <a:t>en datos estructurados que pueden ser almacenados y analizados en una base de datos central, en una hoja de cálculo o en alguna otra fuente de almacenamiento</a:t>
            </a:r>
          </a:p>
          <a:p>
            <a:pPr algn="just"/>
            <a:endParaRPr lang="es-CR" sz="2400" dirty="0"/>
          </a:p>
        </p:txBody>
      </p:sp>
      <p:pic>
        <p:nvPicPr>
          <p:cNvPr id="6146" name="Picture 2" descr="Resultado de imagen para web scrapi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1196752"/>
            <a:ext cx="1728192" cy="17281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web scraping icon"/>
          <p:cNvPicPr>
            <a:picLocks noChangeAspect="1" noChangeArrowheads="1"/>
          </p:cNvPicPr>
          <p:nvPr/>
        </p:nvPicPr>
        <p:blipFill rotWithShape="1">
          <a:blip r:embed="rId4">
            <a:extLst>
              <a:ext uri="{28A0092B-C50C-407E-A947-70E740481C1C}">
                <a14:useLocalDpi xmlns:a14="http://schemas.microsoft.com/office/drawing/2010/main" val="0"/>
              </a:ext>
            </a:extLst>
          </a:blip>
          <a:srcRect l="7087" t="10746" r="8692" b="9978"/>
          <a:stretch/>
        </p:blipFill>
        <p:spPr bwMode="auto">
          <a:xfrm>
            <a:off x="7139927" y="4365104"/>
            <a:ext cx="1677740"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389950"/>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052736"/>
            <a:ext cx="7128792" cy="5688632"/>
          </a:xfrm>
        </p:spPr>
        <p:txBody>
          <a:bodyPr>
            <a:normAutofit lnSpcReduction="10000"/>
          </a:bodyPr>
          <a:lstStyle/>
          <a:p>
            <a:pPr marL="0" indent="0" algn="just">
              <a:buNone/>
            </a:pPr>
            <a:r>
              <a:rPr lang="es-CR" sz="2200" dirty="0" smtClean="0"/>
              <a:t>Mediante el Web </a:t>
            </a:r>
            <a:r>
              <a:rPr lang="es-CR" sz="2200" dirty="0" err="1" smtClean="0"/>
              <a:t>Scraping</a:t>
            </a:r>
            <a:r>
              <a:rPr lang="es-CR" sz="2200" dirty="0" smtClean="0"/>
              <a:t> podemos:</a:t>
            </a:r>
          </a:p>
          <a:p>
            <a:pPr marL="857250" lvl="1" indent="-457200" algn="just">
              <a:buFont typeface="+mj-lt"/>
              <a:buAutoNum type="alphaLcPeriod"/>
            </a:pPr>
            <a:r>
              <a:rPr lang="es-CR" sz="2200" dirty="0" smtClean="0"/>
              <a:t>Obtener </a:t>
            </a:r>
            <a:r>
              <a:rPr lang="es-CR" sz="2200" dirty="0" err="1" smtClean="0"/>
              <a:t>agregadores</a:t>
            </a:r>
            <a:r>
              <a:rPr lang="es-CR" sz="2200" dirty="0" smtClean="0"/>
              <a:t> de contenido (colocar información en un solo sitio).</a:t>
            </a:r>
          </a:p>
          <a:p>
            <a:pPr marL="857250" lvl="1" indent="-457200" algn="just">
              <a:buFont typeface="+mj-lt"/>
              <a:buAutoNum type="alphaLcPeriod"/>
            </a:pPr>
            <a:r>
              <a:rPr lang="es-CR" sz="2200" dirty="0" smtClean="0"/>
              <a:t>Reputación online mediante el análisis de sentimiento</a:t>
            </a:r>
          </a:p>
          <a:p>
            <a:pPr marL="857250" lvl="1" indent="-457200" algn="just">
              <a:buFont typeface="+mj-lt"/>
              <a:buAutoNum type="alphaLcPeriod"/>
            </a:pPr>
            <a:r>
              <a:rPr lang="es-CR" sz="2200" dirty="0" smtClean="0"/>
              <a:t>Caza de tendencias (</a:t>
            </a:r>
            <a:r>
              <a:rPr lang="es-CR" sz="2200" dirty="0" err="1" smtClean="0"/>
              <a:t>cool</a:t>
            </a:r>
            <a:r>
              <a:rPr lang="es-CR" sz="2200" dirty="0" smtClean="0"/>
              <a:t> </a:t>
            </a:r>
            <a:r>
              <a:rPr lang="es-CR" sz="2200" dirty="0" err="1" smtClean="0"/>
              <a:t>hunting</a:t>
            </a:r>
            <a:r>
              <a:rPr lang="es-CR" sz="2200" dirty="0" smtClean="0"/>
              <a:t>), de lo que podría suceder en el futuro.</a:t>
            </a:r>
          </a:p>
          <a:p>
            <a:pPr marL="857250" lvl="1" indent="-457200" algn="just">
              <a:buFont typeface="+mj-lt"/>
              <a:buAutoNum type="alphaLcPeriod"/>
            </a:pPr>
            <a:r>
              <a:rPr lang="es-CR" sz="2200" dirty="0" smtClean="0"/>
              <a:t>Optimización y estandarización de precios.</a:t>
            </a:r>
          </a:p>
          <a:p>
            <a:pPr marL="857250" lvl="1" indent="-457200" algn="just">
              <a:buFont typeface="+mj-lt"/>
              <a:buAutoNum type="alphaLcPeriod"/>
            </a:pPr>
            <a:r>
              <a:rPr lang="es-CR" sz="2200" dirty="0" smtClean="0"/>
              <a:t>Monitorización de la competencia.</a:t>
            </a:r>
          </a:p>
          <a:p>
            <a:pPr marL="857250" lvl="1" indent="-457200" algn="just">
              <a:buFont typeface="+mj-lt"/>
              <a:buAutoNum type="alphaLcPeriod"/>
            </a:pPr>
            <a:r>
              <a:rPr lang="es-CR" sz="2200" dirty="0" smtClean="0"/>
              <a:t>Optimización de </a:t>
            </a:r>
            <a:r>
              <a:rPr lang="es-CR" sz="2200" dirty="0" err="1" smtClean="0"/>
              <a:t>ecommerce</a:t>
            </a:r>
            <a:r>
              <a:rPr lang="es-CR" sz="2200" dirty="0" smtClean="0"/>
              <a:t>.</a:t>
            </a:r>
          </a:p>
          <a:p>
            <a:pPr marL="857250" lvl="1" indent="-457200" algn="just">
              <a:buFont typeface="+mj-lt"/>
              <a:buAutoNum type="alphaLcPeriod"/>
            </a:pPr>
            <a:r>
              <a:rPr lang="es-CR" sz="2200" dirty="0" err="1" smtClean="0"/>
              <a:t>Etc</a:t>
            </a:r>
            <a:r>
              <a:rPr lang="es-CR" sz="2200" dirty="0" smtClean="0"/>
              <a:t>, </a:t>
            </a:r>
            <a:r>
              <a:rPr lang="es-CR" sz="2200" dirty="0" err="1" smtClean="0"/>
              <a:t>etc</a:t>
            </a:r>
            <a:r>
              <a:rPr lang="es-CR" sz="2200" dirty="0" smtClean="0"/>
              <a:t>, etc.</a:t>
            </a:r>
            <a:endParaRPr lang="es-CR" sz="2200" dirty="0"/>
          </a:p>
          <a:p>
            <a:pPr marL="400050" lvl="1" indent="0" algn="just">
              <a:buNone/>
            </a:pPr>
            <a:endParaRPr lang="es-CR" sz="2200" dirty="0"/>
          </a:p>
          <a:p>
            <a:pPr marL="0" indent="0" algn="just">
              <a:buNone/>
            </a:pPr>
            <a:r>
              <a:rPr lang="es-CR" sz="2200" dirty="0" smtClean="0"/>
              <a:t>El siguiente enlace explica de forma integral el Web </a:t>
            </a:r>
            <a:r>
              <a:rPr lang="es-CR" sz="2200" dirty="0" err="1" smtClean="0"/>
              <a:t>Scraping</a:t>
            </a:r>
            <a:r>
              <a:rPr lang="es-CR" sz="2200" dirty="0" smtClean="0"/>
              <a:t>:</a:t>
            </a:r>
            <a:br>
              <a:rPr lang="es-CR" sz="2200" dirty="0" smtClean="0"/>
            </a:br>
            <a:r>
              <a:rPr lang="es-CR" sz="2200" dirty="0" smtClean="0"/>
              <a:t/>
            </a:r>
            <a:br>
              <a:rPr lang="es-CR" sz="2200" dirty="0" smtClean="0"/>
            </a:br>
            <a:r>
              <a:rPr lang="es-CR" sz="2400" dirty="0">
                <a:hlinkClick r:id="rId2"/>
              </a:rPr>
              <a:t>https://aukera.es/blog/web-scraping</a:t>
            </a:r>
            <a:r>
              <a:rPr lang="es-CR" sz="2400" dirty="0" smtClean="0">
                <a:hlinkClick r:id="rId2"/>
              </a:rPr>
              <a:t>/</a:t>
            </a:r>
            <a:endParaRPr lang="es-CR" sz="2200" dirty="0" smtClean="0"/>
          </a:p>
        </p:txBody>
      </p:sp>
      <p:sp>
        <p:nvSpPr>
          <p:cNvPr id="4" name="1 Título"/>
          <p:cNvSpPr>
            <a:spLocks noGrp="1"/>
          </p:cNvSpPr>
          <p:nvPr>
            <p:ph type="title"/>
          </p:nvPr>
        </p:nvSpPr>
        <p:spPr>
          <a:xfrm>
            <a:off x="457200" y="44624"/>
            <a:ext cx="8229600" cy="936104"/>
          </a:xfrm>
        </p:spPr>
        <p:txBody>
          <a:bodyPr/>
          <a:lstStyle/>
          <a:p>
            <a:r>
              <a:rPr lang="es-CR" dirty="0" smtClean="0"/>
              <a:t>El Web </a:t>
            </a:r>
            <a:r>
              <a:rPr lang="es-CR" dirty="0" err="1" smtClean="0"/>
              <a:t>Scraping</a:t>
            </a:r>
            <a:endParaRPr lang="es-CR" dirty="0"/>
          </a:p>
        </p:txBody>
      </p:sp>
      <p:pic>
        <p:nvPicPr>
          <p:cNvPr id="7170" name="Picture 2" descr="Resultado de imagen para web scrapi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1484784"/>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web scraping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8171" y="4797152"/>
            <a:ext cx="1368152" cy="136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74693"/>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Fuentes de datos</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Análisis exploratorio</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Análisis de sentimiento</a:t>
            </a:r>
            <a:endParaRPr lang="es-CR" dirty="0"/>
          </a:p>
        </p:txBody>
      </p:sp>
      <p:sp>
        <p:nvSpPr>
          <p:cNvPr id="15" name="14 Elipse"/>
          <p:cNvSpPr/>
          <p:nvPr/>
        </p:nvSpPr>
        <p:spPr>
          <a:xfrm>
            <a:off x="5003414" y="5336460"/>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6153777" y="5397909"/>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Otros análisis</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Limpieza, </a:t>
            </a:r>
            <a:r>
              <a:rPr lang="es-CR" dirty="0" err="1" smtClean="0"/>
              <a:t>tokenización</a:t>
            </a:r>
            <a:r>
              <a:rPr lang="es-CR" dirty="0" smtClean="0"/>
              <a:t>, corpus y matriz de términos  </a:t>
            </a:r>
            <a:endParaRPr lang="es-CR" dirty="0"/>
          </a:p>
        </p:txBody>
      </p:sp>
    </p:spTree>
    <p:extLst>
      <p:ext uri="{BB962C8B-B14F-4D97-AF65-F5344CB8AC3E}">
        <p14:creationId xmlns:p14="http://schemas.microsoft.com/office/powerpoint/2010/main" val="3270205597"/>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274638"/>
            <a:ext cx="8784976" cy="1143000"/>
          </a:xfrm>
        </p:spPr>
        <p:txBody>
          <a:bodyPr>
            <a:normAutofit/>
          </a:bodyPr>
          <a:lstStyle/>
          <a:p>
            <a:r>
              <a:rPr lang="es-CR" dirty="0" smtClean="0"/>
              <a:t>Etapas de un análisis de Text </a:t>
            </a:r>
            <a:r>
              <a:rPr lang="es-CR" dirty="0" err="1" smtClean="0"/>
              <a:t>Mining</a:t>
            </a:r>
            <a:endParaRPr lang="es-CR" dirty="0"/>
          </a:p>
        </p:txBody>
      </p:sp>
      <p:sp>
        <p:nvSpPr>
          <p:cNvPr id="3" name="2 Marcador de contenido"/>
          <p:cNvSpPr>
            <a:spLocks noGrp="1"/>
          </p:cNvSpPr>
          <p:nvPr>
            <p:ph idx="1"/>
          </p:nvPr>
        </p:nvSpPr>
        <p:spPr>
          <a:xfrm>
            <a:off x="35496" y="1484784"/>
            <a:ext cx="6408712" cy="5112568"/>
          </a:xfrm>
        </p:spPr>
        <p:txBody>
          <a:bodyPr>
            <a:normAutofit/>
          </a:bodyPr>
          <a:lstStyle/>
          <a:p>
            <a:pPr marL="0" indent="0">
              <a:buNone/>
            </a:pPr>
            <a:r>
              <a:rPr lang="es-CR" sz="2400" dirty="0" smtClean="0"/>
              <a:t>A grandes rasgos, las etapas son:</a:t>
            </a:r>
          </a:p>
          <a:p>
            <a:pPr marL="0" indent="0">
              <a:buNone/>
            </a:pPr>
            <a:endParaRPr lang="es-CR" sz="2400" dirty="0" smtClean="0"/>
          </a:p>
          <a:p>
            <a:pPr marL="457200" indent="-457200">
              <a:buFont typeface="+mj-lt"/>
              <a:buAutoNum type="arabicPeriod"/>
            </a:pPr>
            <a:r>
              <a:rPr lang="es-CR" sz="2400" dirty="0" smtClean="0"/>
              <a:t>Obtener los datos</a:t>
            </a:r>
          </a:p>
          <a:p>
            <a:pPr marL="457200" indent="-457200">
              <a:buFont typeface="+mj-lt"/>
              <a:buAutoNum type="arabicPeriod"/>
            </a:pPr>
            <a:r>
              <a:rPr lang="es-CR" sz="2400" dirty="0" smtClean="0"/>
              <a:t>Limpiar los datos</a:t>
            </a:r>
          </a:p>
          <a:p>
            <a:pPr marL="457200" indent="-457200">
              <a:buFont typeface="+mj-lt"/>
              <a:buAutoNum type="arabicPeriod"/>
            </a:pPr>
            <a:r>
              <a:rPr lang="es-CR" sz="2400" dirty="0" err="1" smtClean="0"/>
              <a:t>Tokenizar</a:t>
            </a:r>
            <a:r>
              <a:rPr lang="es-CR" sz="2400" dirty="0" smtClean="0"/>
              <a:t> los datos (ver el Corpus)</a:t>
            </a:r>
          </a:p>
          <a:p>
            <a:pPr marL="457200" indent="-457200">
              <a:buFont typeface="+mj-lt"/>
              <a:buAutoNum type="arabicPeriod"/>
            </a:pPr>
            <a:r>
              <a:rPr lang="es-CR" sz="2400" dirty="0" smtClean="0"/>
              <a:t>Meter en un corpus y matriz de términos</a:t>
            </a:r>
          </a:p>
          <a:p>
            <a:pPr marL="457200" indent="-457200">
              <a:buFont typeface="+mj-lt"/>
              <a:buAutoNum type="arabicPeriod"/>
            </a:pPr>
            <a:r>
              <a:rPr lang="es-CR" sz="2400" dirty="0" smtClean="0"/>
              <a:t>Realizar estadísticas descriptivas </a:t>
            </a:r>
          </a:p>
          <a:p>
            <a:pPr marL="457200" indent="-457200">
              <a:buFont typeface="+mj-lt"/>
              <a:buAutoNum type="arabicPeriod"/>
            </a:pPr>
            <a:r>
              <a:rPr lang="es-CR" sz="2400" dirty="0" smtClean="0"/>
              <a:t>Análisis de sentimiento (</a:t>
            </a:r>
            <a:r>
              <a:rPr lang="es-CR" sz="2400" dirty="0" err="1" smtClean="0"/>
              <a:t>Sentiment</a:t>
            </a:r>
            <a:r>
              <a:rPr lang="es-CR" sz="2400" dirty="0" smtClean="0"/>
              <a:t> </a:t>
            </a:r>
            <a:r>
              <a:rPr lang="es-CR" sz="2400" dirty="0" err="1" smtClean="0"/>
              <a:t>Lexicon</a:t>
            </a:r>
            <a:r>
              <a:rPr lang="es-CR" sz="2400" dirty="0" smtClean="0"/>
              <a:t>)</a:t>
            </a:r>
          </a:p>
          <a:p>
            <a:pPr marL="457200" indent="-457200">
              <a:buFont typeface="+mj-lt"/>
              <a:buAutoNum type="arabicPeriod"/>
            </a:pPr>
            <a:r>
              <a:rPr lang="es-CR" sz="2400" dirty="0" smtClean="0"/>
              <a:t>Otros análisis</a:t>
            </a:r>
          </a:p>
          <a:p>
            <a:pPr marL="457200" indent="-457200">
              <a:buFont typeface="+mj-lt"/>
              <a:buAutoNum type="arabicPeriod"/>
            </a:pPr>
            <a:r>
              <a:rPr lang="es-CR" sz="2400" dirty="0" smtClean="0"/>
              <a:t>Concluir sobre el análisis</a:t>
            </a:r>
          </a:p>
          <a:p>
            <a:pPr marL="0" indent="0">
              <a:buNone/>
            </a:pPr>
            <a:endParaRPr lang="es-CR" sz="2400" dirty="0"/>
          </a:p>
          <a:p>
            <a:pPr marL="0" indent="0">
              <a:buNone/>
            </a:pPr>
            <a:endParaRPr lang="es-CR" sz="2400" dirty="0"/>
          </a:p>
        </p:txBody>
      </p:sp>
      <p:pic>
        <p:nvPicPr>
          <p:cNvPr id="11266"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12067" r="13730"/>
          <a:stretch/>
        </p:blipFill>
        <p:spPr bwMode="auto">
          <a:xfrm>
            <a:off x="6300192" y="1547862"/>
            <a:ext cx="2736304" cy="504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011310"/>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710952"/>
          </a:xfrm>
        </p:spPr>
        <p:txBody>
          <a:bodyPr>
            <a:normAutofit fontScale="90000"/>
          </a:bodyPr>
          <a:lstStyle/>
          <a:p>
            <a:r>
              <a:rPr lang="es-CR" dirty="0" smtClean="0"/>
              <a:t>Conclusión: consulta de enlaces</a:t>
            </a:r>
            <a:endParaRPr lang="es-CR" dirty="0"/>
          </a:p>
        </p:txBody>
      </p:sp>
      <p:sp>
        <p:nvSpPr>
          <p:cNvPr id="4" name="Rectangle 1"/>
          <p:cNvSpPr>
            <a:spLocks noGrp="1" noChangeArrowheads="1"/>
          </p:cNvSpPr>
          <p:nvPr>
            <p:ph idx="1"/>
          </p:nvPr>
        </p:nvSpPr>
        <p:spPr bwMode="auto">
          <a:xfrm>
            <a:off x="107504" y="1628800"/>
            <a:ext cx="8856984"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2"/>
              </a:rPr>
              <a:t>https://rpubs.com/Joaquin_AR/310338</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3"/>
              </a:rPr>
              <a:t>https://rpubs.com/rdelgado/399475</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4"/>
              </a:rPr>
              <a:t>http://www.estadistica.net/Master-Econometria/Analisis_Cluster.pdf</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5"/>
              </a:rPr>
              <a:t>https://www.datanovia.com/en/blog/types-of-clustering-methods-overview-and-quick-start-r-code/</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6"/>
              </a:rPr>
              <a:t>https://uc-r.github.io/kmeans_clustering</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7"/>
              </a:rPr>
              <a:t>https://www.kaggle.com/hendraherviawan/customer-segmentation-using-rfm-analysis-r</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8"/>
              </a:rPr>
              <a:t>https://rpubs.com/vermaph/395036</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9"/>
              </a:rPr>
              <a:t>https://www.r-bloggers.com/customer-segmentation-part-1-k-means-clustering/</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0"/>
              </a:rPr>
              <a:t>https://inseaddataanalytics.github.io/INSEADAnalytics/CourseSessions/Sessions45/ClusterAnalysisReading.html</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1"/>
              </a:rPr>
              <a:t>https://towardsdatascience.com/how-to-cluster-your-customer-data-with-r-code-examples-6c7e4aa6c5b1</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2"/>
              </a:rPr>
              <a:t>https://analyzecore.com/2015/02/16/customer-segmentation-lifecycle-grids-with-r/</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3"/>
              </a:rPr>
              <a:t>http://www.rpubs.com/swapnilkura/ClusterAnalysis</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4"/>
              </a:rPr>
              <a:t>https://rpubs.com/williamsurles/310847</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5"/>
              </a:rPr>
              <a:t>https://rpubs.com/Damilolah/clustering</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6"/>
              </a:rPr>
              <a:t>https://rpubs.com/shirokaner/320218</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7"/>
              </a:rPr>
              <a:t>http://www.sthda.com/english/wiki/print.php?id=234</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8"/>
              </a:rPr>
              <a:t>http://girke.bioinformatics.ucr.edu/GEN242/pages/mydoc/Rclustering.html</a:t>
            </a:r>
            <a:endParaRPr kumimoji="0" lang="es-CR" altLang="es-CR" sz="1600" b="0" i="0" u="none" strike="noStrike" cap="none" normalizeH="0" baseline="0" dirty="0" smtClean="0">
              <a:ln>
                <a:noFill/>
              </a:ln>
              <a:solidFill>
                <a:schemeClr val="tx1"/>
              </a:solidFill>
              <a:effectLst/>
            </a:endParaRPr>
          </a:p>
        </p:txBody>
      </p:sp>
      <p:sp>
        <p:nvSpPr>
          <p:cNvPr id="5" name="CuadroTexto 4"/>
          <p:cNvSpPr txBox="1"/>
          <p:nvPr/>
        </p:nvSpPr>
        <p:spPr>
          <a:xfrm>
            <a:off x="313184" y="869811"/>
            <a:ext cx="8363272" cy="830997"/>
          </a:xfrm>
          <a:prstGeom prst="rect">
            <a:avLst/>
          </a:prstGeom>
          <a:noFill/>
        </p:spPr>
        <p:txBody>
          <a:bodyPr wrap="square" rtlCol="0">
            <a:spAutoFit/>
          </a:bodyPr>
          <a:lstStyle/>
          <a:p>
            <a:r>
              <a:rPr lang="es-CR" sz="2400" dirty="0" smtClean="0"/>
              <a:t>Para ampliar el </a:t>
            </a:r>
            <a:r>
              <a:rPr lang="es-CR" sz="2400" dirty="0" err="1" smtClean="0"/>
              <a:t>tempa</a:t>
            </a:r>
            <a:r>
              <a:rPr lang="es-CR" sz="2400" dirty="0" smtClean="0"/>
              <a:t> del </a:t>
            </a:r>
            <a:r>
              <a:rPr lang="es-CR" sz="2400" dirty="0" err="1" smtClean="0"/>
              <a:t>Cluster</a:t>
            </a:r>
            <a:r>
              <a:rPr lang="es-CR" sz="2400" dirty="0" smtClean="0"/>
              <a:t> </a:t>
            </a:r>
            <a:r>
              <a:rPr lang="es-CR" sz="2400" dirty="0" err="1" smtClean="0"/>
              <a:t>Analysis</a:t>
            </a:r>
            <a:r>
              <a:rPr lang="es-CR" sz="2400" dirty="0" smtClean="0"/>
              <a:t>, pueden consultar los siguientes enlaces:</a:t>
            </a:r>
            <a:endParaRPr lang="es-CR" sz="2400" dirty="0"/>
          </a:p>
        </p:txBody>
      </p:sp>
    </p:spTree>
    <p:extLst>
      <p:ext uri="{BB962C8B-B14F-4D97-AF65-F5344CB8AC3E}">
        <p14:creationId xmlns:p14="http://schemas.microsoft.com/office/powerpoint/2010/main" val="2722593309"/>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53752"/>
            <a:ext cx="8229600" cy="710952"/>
          </a:xfrm>
        </p:spPr>
        <p:txBody>
          <a:bodyPr>
            <a:normAutofit fontScale="90000"/>
          </a:bodyPr>
          <a:lstStyle/>
          <a:p>
            <a:r>
              <a:rPr lang="es-CR" dirty="0"/>
              <a:t>Conclusión: consulta de </a:t>
            </a:r>
            <a:r>
              <a:rPr lang="es-CR" dirty="0" smtClean="0"/>
              <a:t>libros</a:t>
            </a:r>
            <a:endParaRPr lang="es-CR" dirty="0"/>
          </a:p>
        </p:txBody>
      </p:sp>
      <p:sp>
        <p:nvSpPr>
          <p:cNvPr id="5" name="CuadroTexto 4"/>
          <p:cNvSpPr txBox="1"/>
          <p:nvPr/>
        </p:nvSpPr>
        <p:spPr>
          <a:xfrm>
            <a:off x="323528" y="980728"/>
            <a:ext cx="8363272" cy="461665"/>
          </a:xfrm>
          <a:prstGeom prst="rect">
            <a:avLst/>
          </a:prstGeom>
          <a:noFill/>
        </p:spPr>
        <p:txBody>
          <a:bodyPr wrap="square" rtlCol="0">
            <a:spAutoFit/>
          </a:bodyPr>
          <a:lstStyle/>
          <a:p>
            <a:r>
              <a:rPr lang="es-CR" sz="2400" dirty="0" smtClean="0"/>
              <a:t>Se recomienda la siguiente bibliografía:</a:t>
            </a:r>
            <a:endParaRPr lang="es-CR" sz="2400" dirty="0"/>
          </a:p>
        </p:txBody>
      </p:sp>
      <p:pic>
        <p:nvPicPr>
          <p:cNvPr id="52226" name="Picture 2" descr="Resultado de imagen para text mining 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1772816"/>
            <a:ext cx="3237225" cy="4680520"/>
          </a:xfrm>
          <a:prstGeom prst="rect">
            <a:avLst/>
          </a:prstGeom>
          <a:noFill/>
          <a:extLst>
            <a:ext uri="{909E8E84-426E-40DD-AFC4-6F175D3DCCD1}">
              <a14:hiddenFill xmlns:a14="http://schemas.microsoft.com/office/drawing/2010/main">
                <a:solidFill>
                  <a:srgbClr val="FFFFFF"/>
                </a:solidFill>
              </a14:hiddenFill>
            </a:ext>
          </a:extLst>
        </p:spPr>
      </p:pic>
      <p:pic>
        <p:nvPicPr>
          <p:cNvPr id="52228" name="Picture 4" descr="Resultado de imagen para text mining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848" y="1772816"/>
            <a:ext cx="2882352" cy="4629815"/>
          </a:xfrm>
          <a:prstGeom prst="rect">
            <a:avLst/>
          </a:prstGeom>
          <a:noFill/>
          <a:extLst>
            <a:ext uri="{909E8E84-426E-40DD-AFC4-6F175D3DCCD1}">
              <a14:hiddenFill xmlns:a14="http://schemas.microsoft.com/office/drawing/2010/main">
                <a:solidFill>
                  <a:srgbClr val="FFFFFF"/>
                </a:solidFill>
              </a14:hiddenFill>
            </a:ext>
          </a:extLst>
        </p:spPr>
      </p:pic>
      <p:pic>
        <p:nvPicPr>
          <p:cNvPr id="52230" name="Picture 6" descr="Resultado de imagen para text mining 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1772816"/>
            <a:ext cx="2424118"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95730"/>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496" y="864096"/>
            <a:ext cx="6696744" cy="5805264"/>
          </a:xfrm>
        </p:spPr>
        <p:txBody>
          <a:bodyPr>
            <a:normAutofit lnSpcReduction="10000"/>
          </a:bodyPr>
          <a:lstStyle/>
          <a:p>
            <a:pPr algn="just"/>
            <a:r>
              <a:rPr lang="es-CR" sz="2400" dirty="0" smtClean="0"/>
              <a:t>El presente capítulo explica de forma breve el uso de la Minería de Texto como una forma de analizar las palabras.</a:t>
            </a:r>
          </a:p>
          <a:p>
            <a:pPr algn="just"/>
            <a:endParaRPr lang="es-CR" sz="2400" dirty="0"/>
          </a:p>
          <a:p>
            <a:pPr algn="just"/>
            <a:r>
              <a:rPr lang="es-CR" sz="2400" dirty="0" smtClean="0"/>
              <a:t>Se presentaron técnicas de lectura de datos, limpieza y </a:t>
            </a:r>
            <a:r>
              <a:rPr lang="es-CR" sz="2400" dirty="0" err="1" smtClean="0"/>
              <a:t>tokenización</a:t>
            </a:r>
            <a:r>
              <a:rPr lang="es-CR" sz="2400" dirty="0" smtClean="0"/>
              <a:t>, análisis </a:t>
            </a:r>
            <a:r>
              <a:rPr lang="es-CR" sz="2400" dirty="0" err="1" smtClean="0"/>
              <a:t>descriptino</a:t>
            </a:r>
            <a:r>
              <a:rPr lang="es-CR" sz="2400" dirty="0" smtClean="0"/>
              <a:t>, análisis de sentimiento y otras técnicas analíticas.</a:t>
            </a:r>
          </a:p>
          <a:p>
            <a:pPr algn="just"/>
            <a:endParaRPr lang="es-CR" sz="2400" dirty="0"/>
          </a:p>
          <a:p>
            <a:pPr algn="just"/>
            <a:r>
              <a:rPr lang="es-CR" sz="2400" dirty="0" smtClean="0"/>
              <a:t>En la actualidad la mayor potencia del Text </a:t>
            </a:r>
            <a:r>
              <a:rPr lang="es-CR" sz="2400" dirty="0" err="1" smtClean="0"/>
              <a:t>Mining</a:t>
            </a:r>
            <a:r>
              <a:rPr lang="es-CR" sz="2400" dirty="0" smtClean="0"/>
              <a:t> está en su uso con del Web </a:t>
            </a:r>
            <a:r>
              <a:rPr lang="es-CR" sz="2400" dirty="0" err="1" smtClean="0"/>
              <a:t>Scraping</a:t>
            </a:r>
            <a:r>
              <a:rPr lang="es-CR" sz="2400" dirty="0" smtClean="0"/>
              <a:t>. </a:t>
            </a:r>
          </a:p>
          <a:p>
            <a:pPr algn="just"/>
            <a:endParaRPr lang="es-CR" sz="2400" dirty="0"/>
          </a:p>
          <a:p>
            <a:pPr algn="just"/>
            <a:r>
              <a:rPr lang="es-CR" sz="2400" dirty="0" smtClean="0"/>
              <a:t>¿</a:t>
            </a:r>
            <a:r>
              <a:rPr lang="es-CR" sz="2400" dirty="0" err="1" smtClean="0"/>
              <a:t>Interezados</a:t>
            </a:r>
            <a:r>
              <a:rPr lang="es-CR" sz="2400" dirty="0" smtClean="0"/>
              <a:t> en hacer Web </a:t>
            </a:r>
            <a:r>
              <a:rPr lang="es-CR" sz="2400" dirty="0" err="1" smtClean="0"/>
              <a:t>Scraping</a:t>
            </a:r>
            <a:r>
              <a:rPr lang="es-CR" sz="2400" dirty="0" smtClean="0"/>
              <a:t> con R?</a:t>
            </a:r>
          </a:p>
          <a:p>
            <a:pPr marL="0" indent="0" algn="just">
              <a:buNone/>
            </a:pPr>
            <a:r>
              <a:rPr lang="es-CR" sz="2400" dirty="0">
                <a:hlinkClick r:id="rId2"/>
              </a:rPr>
              <a:t> </a:t>
            </a:r>
            <a:r>
              <a:rPr lang="es-CR" sz="2400" dirty="0" smtClean="0">
                <a:hlinkClick r:id="rId2"/>
              </a:rPr>
              <a:t>    https</a:t>
            </a:r>
            <a:r>
              <a:rPr lang="es-CR" sz="2400" dirty="0">
                <a:hlinkClick r:id="rId2"/>
              </a:rPr>
              <a:t>://</a:t>
            </a:r>
            <a:r>
              <a:rPr lang="es-CR" sz="2400" dirty="0" smtClean="0">
                <a:hlinkClick r:id="rId2"/>
              </a:rPr>
              <a:t>www.datacamp.com/community/tutorials/r-web-scraping-rvest</a:t>
            </a:r>
            <a:endParaRPr lang="es-CR" sz="2400" dirty="0"/>
          </a:p>
        </p:txBody>
      </p:sp>
      <p:sp>
        <p:nvSpPr>
          <p:cNvPr id="4" name="Título 1"/>
          <p:cNvSpPr>
            <a:spLocks noGrp="1"/>
          </p:cNvSpPr>
          <p:nvPr>
            <p:ph type="title"/>
          </p:nvPr>
        </p:nvSpPr>
        <p:spPr>
          <a:xfrm>
            <a:off x="457200" y="53752"/>
            <a:ext cx="8229600" cy="710952"/>
          </a:xfrm>
        </p:spPr>
        <p:txBody>
          <a:bodyPr>
            <a:normAutofit fontScale="90000"/>
          </a:bodyPr>
          <a:lstStyle/>
          <a:p>
            <a:r>
              <a:rPr lang="es-CR" dirty="0" smtClean="0"/>
              <a:t>Conclusión</a:t>
            </a:r>
            <a:endParaRPr lang="es-CR" dirty="0"/>
          </a:p>
        </p:txBody>
      </p:sp>
      <p:pic>
        <p:nvPicPr>
          <p:cNvPr id="9218" name="Picture 2" descr="Resultado de imagen para text m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036255" y="2676713"/>
            <a:ext cx="5760640" cy="193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154086"/>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2050" name="Picture 2" descr="Resultado de imagen para the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 y="0"/>
            <a:ext cx="91480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820138"/>
      </p:ext>
    </p:extLst>
  </p:cSld>
  <p:clrMapOvr>
    <a:masterClrMapping/>
  </p:clrMapOvr>
  <p:transition spd="slow">
    <p:wheel spokes="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8194" name="Picture 2" descr="Resultado de imagen para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33803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Web </a:t>
            </a:r>
            <a:r>
              <a:rPr lang="es-CR" dirty="0" err="1" smtClean="0"/>
              <a:t>scraping</a:t>
            </a:r>
            <a:endParaRPr lang="es-CR" dirty="0"/>
          </a:p>
        </p:txBody>
      </p:sp>
    </p:spTree>
    <p:extLst>
      <p:ext uri="{BB962C8B-B14F-4D97-AF65-F5344CB8AC3E}">
        <p14:creationId xmlns:p14="http://schemas.microsoft.com/office/powerpoint/2010/main" val="3822743833"/>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Tree>
    <p:extLst>
      <p:ext uri="{BB962C8B-B14F-4D97-AF65-F5344CB8AC3E}">
        <p14:creationId xmlns:p14="http://schemas.microsoft.com/office/powerpoint/2010/main" val="127523661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908720"/>
            <a:ext cx="9001000" cy="3168352"/>
          </a:xfrm>
        </p:spPr>
        <p:txBody>
          <a:bodyPr>
            <a:noAutofit/>
          </a:bodyPr>
          <a:lstStyle/>
          <a:p>
            <a:pPr algn="just"/>
            <a:r>
              <a:rPr lang="es-CR" sz="2400" dirty="0"/>
              <a:t>La minería de texto, también conocida como minería de datos de texto, aproximadamente equivalente a la analítica de texto, es el proceso de derivar información de alta calidad </a:t>
            </a:r>
            <a:r>
              <a:rPr lang="es-CR" sz="2400" dirty="0" smtClean="0"/>
              <a:t>a partir del texto.</a:t>
            </a:r>
          </a:p>
          <a:p>
            <a:pPr algn="just"/>
            <a:endParaRPr lang="es-CR" sz="2400" dirty="0"/>
          </a:p>
          <a:p>
            <a:pPr algn="just"/>
            <a:r>
              <a:rPr lang="es-CR" sz="2400" dirty="0" smtClean="0"/>
              <a:t>La </a:t>
            </a:r>
            <a:r>
              <a:rPr lang="es-CR" sz="2400" dirty="0"/>
              <a:t>información </a:t>
            </a:r>
            <a:r>
              <a:rPr lang="es-CR" sz="2400" dirty="0" smtClean="0"/>
              <a:t>se </a:t>
            </a:r>
            <a:r>
              <a:rPr lang="es-CR" sz="2400" dirty="0"/>
              <a:t>deriva típicamente a través del diseño de patrones y tendencias a través de medios tales como el aprendizaje de patrones estadísticos</a:t>
            </a:r>
          </a:p>
        </p:txBody>
      </p:sp>
      <p:sp>
        <p:nvSpPr>
          <p:cNvPr id="5"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sp>
        <p:nvSpPr>
          <p:cNvPr id="6" name="AutoShape 4" descr="Image result for clus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7" name="AutoShape 6" descr="Image result for cluster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4098" name="Picture 2" descr="Resultado de imagen para mineria de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568057"/>
            <a:ext cx="6912768"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20575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72008" y="908720"/>
            <a:ext cx="9036496" cy="4032448"/>
          </a:xfrm>
        </p:spPr>
        <p:txBody>
          <a:bodyPr>
            <a:normAutofit fontScale="92500"/>
          </a:bodyPr>
          <a:lstStyle/>
          <a:p>
            <a:pPr algn="just"/>
            <a:r>
              <a:rPr lang="es-CR" sz="2400" dirty="0"/>
              <a:t>La minería de textos generalmente implica el proceso de estructurar el texto de entrada (generalmente el análisis, junto con la adición de algunas características lingüísticas derivadas y la eliminación de otras, y su posterior inserción en una base de datos), derivando patrones dentro de los datos estructurados y, finalmente, evaluación e </a:t>
            </a:r>
            <a:r>
              <a:rPr lang="es-CR" sz="2400" dirty="0" smtClean="0"/>
              <a:t>interpretación </a:t>
            </a:r>
            <a:r>
              <a:rPr lang="es-CR" sz="2400" dirty="0"/>
              <a:t>de la salida</a:t>
            </a:r>
            <a:r>
              <a:rPr lang="es-CR" sz="2400" dirty="0" smtClean="0"/>
              <a:t>.</a:t>
            </a:r>
          </a:p>
          <a:p>
            <a:pPr algn="just"/>
            <a:r>
              <a:rPr lang="es-CR" sz="2400" dirty="0"/>
              <a:t>Las tareas típicas de minería de texto incluyen la categorización del texto, la agrupación de texto, la extracción de conceptos / entidades, la producción de taxonomías granulares, el análisis de sentimientos, el resumen de documentos y el modelado de relaciones de entidades (es decir, las relaciones de aprendizaje entre entidades nombradas)</a:t>
            </a:r>
          </a:p>
        </p:txBody>
      </p:sp>
      <p:pic>
        <p:nvPicPr>
          <p:cNvPr id="7170" name="Picture 2" descr="Resultado de imagen para mineria de tex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229200"/>
            <a:ext cx="8064896" cy="1559207"/>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spTree>
    <p:extLst>
      <p:ext uri="{BB962C8B-B14F-4D97-AF65-F5344CB8AC3E}">
        <p14:creationId xmlns:p14="http://schemas.microsoft.com/office/powerpoint/2010/main" val="1130486450"/>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3959</TotalTime>
  <Words>1977</Words>
  <Application>Microsoft Office PowerPoint</Application>
  <PresentationFormat>Presentación en pantalla (4:3)</PresentationFormat>
  <Paragraphs>253</Paragraphs>
  <Slides>55</Slides>
  <Notes>1</Notes>
  <HiddenSlides>0</HiddenSlides>
  <MMClips>0</MMClips>
  <ScaleCrop>false</ScaleCrop>
  <HeadingPairs>
    <vt:vector size="4" baseType="variant">
      <vt:variant>
        <vt:lpstr>Tema</vt:lpstr>
      </vt:variant>
      <vt:variant>
        <vt:i4>1</vt:i4>
      </vt:variant>
      <vt:variant>
        <vt:lpstr>Títulos de diapositiva</vt:lpstr>
      </vt:variant>
      <vt:variant>
        <vt:i4>55</vt:i4>
      </vt:variant>
    </vt:vector>
  </HeadingPairs>
  <TitlesOfParts>
    <vt:vector size="56" baseType="lpstr">
      <vt:lpstr>Tema de Office</vt:lpstr>
      <vt:lpstr>Minería de texto </vt:lpstr>
      <vt:lpstr>Nuevo tipo de análisis</vt:lpstr>
      <vt:lpstr>Presentación de PowerPoint</vt:lpstr>
      <vt:lpstr>Presentación de PowerPoint</vt:lpstr>
      <vt:lpstr>Índice</vt:lpstr>
      <vt:lpstr>Índice</vt:lpstr>
      <vt:lpstr>Índice</vt:lpstr>
      <vt:lpstr>Introducción</vt:lpstr>
      <vt:lpstr>Introducción</vt:lpstr>
      <vt:lpstr>Introducción</vt:lpstr>
      <vt:lpstr>Introducción</vt:lpstr>
      <vt:lpstr>Introducción</vt:lpstr>
      <vt:lpstr>Índice</vt:lpstr>
      <vt:lpstr>Fuentes de los datos</vt:lpstr>
      <vt:lpstr>Presentación de PowerPoint</vt:lpstr>
      <vt:lpstr>Índice</vt:lpstr>
      <vt:lpstr>Limpieza, tokenización, Corpus y matriz de términos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Análisis exploratorio</vt:lpstr>
      <vt:lpstr>Análisis exploratorio</vt:lpstr>
      <vt:lpstr>Índice</vt:lpstr>
      <vt:lpstr>Análisis de sentimiento</vt:lpstr>
      <vt:lpstr>Análisis de sentimiento</vt:lpstr>
      <vt:lpstr>Análisis de sentimiento</vt:lpstr>
      <vt:lpstr>Análisis de sentimiento</vt:lpstr>
      <vt:lpstr>Análisis de sentimiento</vt:lpstr>
      <vt:lpstr>Análisis de sentimiento</vt:lpstr>
      <vt:lpstr>Análisis de sentimiento</vt:lpstr>
      <vt:lpstr>Índice</vt:lpstr>
      <vt:lpstr>Otros análisis de TM</vt:lpstr>
      <vt:lpstr>Otros análisis de TM</vt:lpstr>
      <vt:lpstr>Otros análisis de TM</vt:lpstr>
      <vt:lpstr>Otros análisis de TM</vt:lpstr>
      <vt:lpstr>Índice</vt:lpstr>
      <vt:lpstr>Presentación de PowerPoint</vt:lpstr>
      <vt:lpstr>El Web Scraping</vt:lpstr>
      <vt:lpstr>El Web Scraping</vt:lpstr>
      <vt:lpstr>Etapas de un análisis de Text Mining</vt:lpstr>
      <vt:lpstr>Conclusión: consulta de enlaces</vt:lpstr>
      <vt:lpstr>Conclusión: consulta de libros</vt:lpstr>
      <vt:lpstr>Conclusión</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agrupamientos</dc:title>
  <dc:creator>Oscar Centeno Mora</dc:creator>
  <cp:lastModifiedBy>Oscar Centeno Mora</cp:lastModifiedBy>
  <cp:revision>161</cp:revision>
  <dcterms:created xsi:type="dcterms:W3CDTF">2017-05-23T14:43:47Z</dcterms:created>
  <dcterms:modified xsi:type="dcterms:W3CDTF">2019-06-21T20:31:21Z</dcterms:modified>
</cp:coreProperties>
</file>